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4" r:id="rId2"/>
    <p:sldId id="295" r:id="rId3"/>
    <p:sldId id="284" r:id="rId4"/>
    <p:sldId id="283" r:id="rId5"/>
    <p:sldId id="285" r:id="rId6"/>
    <p:sldId id="286" r:id="rId7"/>
    <p:sldId id="288" r:id="rId8"/>
    <p:sldId id="300" r:id="rId9"/>
    <p:sldId id="289" r:id="rId10"/>
    <p:sldId id="290" r:id="rId11"/>
    <p:sldId id="291" r:id="rId12"/>
    <p:sldId id="292" r:id="rId13"/>
    <p:sldId id="275" r:id="rId14"/>
    <p:sldId id="274" r:id="rId15"/>
    <p:sldId id="298" r:id="rId16"/>
    <p:sldId id="273" r:id="rId17"/>
    <p:sldId id="272" r:id="rId18"/>
    <p:sldId id="299" r:id="rId19"/>
    <p:sldId id="271" r:id="rId20"/>
    <p:sldId id="270" r:id="rId21"/>
    <p:sldId id="296" r:id="rId22"/>
    <p:sldId id="267" r:id="rId23"/>
    <p:sldId id="264" r:id="rId24"/>
    <p:sldId id="301" r:id="rId25"/>
    <p:sldId id="263" r:id="rId26"/>
    <p:sldId id="302" r:id="rId27"/>
    <p:sldId id="262" r:id="rId28"/>
    <p:sldId id="29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9" d="100"/>
          <a:sy n="69" d="100"/>
        </p:scale>
        <p:origin x="-279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C2E934-9115-42C8-B5E3-B11C9588625E}" type="datetimeFigureOut">
              <a:rPr lang="ru-RU" smtClean="0"/>
              <a:pPr/>
              <a:t>18.12.2018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2DFA1E-21F2-4D64-8B9A-27CDCBDAEB2E}" type="slidenum">
              <a:rPr lang="ru-RU" smtClean="0"/>
              <a:pPr/>
              <a:t>‹#›</a:t>
            </a:fld>
            <a:endParaRPr lang="ru-RU"/>
          </a:p>
        </p:txBody>
      </p:sp>
    </p:spTree>
    <p:extLst>
      <p:ext uri="{BB962C8B-B14F-4D97-AF65-F5344CB8AC3E}">
        <p14:creationId xmlns:p14="http://schemas.microsoft.com/office/powerpoint/2010/main" val="385848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E2DFA1E-21F2-4D64-8B9A-27CDCBDAEB2E}" type="slidenum">
              <a:rPr lang="ru-RU" smtClean="0"/>
              <a:pPr/>
              <a:t>2</a:t>
            </a:fld>
            <a:endParaRPr lang="ru-RU"/>
          </a:p>
        </p:txBody>
      </p:sp>
    </p:spTree>
    <p:extLst>
      <p:ext uri="{BB962C8B-B14F-4D97-AF65-F5344CB8AC3E}">
        <p14:creationId xmlns:p14="http://schemas.microsoft.com/office/powerpoint/2010/main" val="106634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E2DFA1E-21F2-4D64-8B9A-27CDCBDAEB2E}" type="slidenum">
              <a:rPr lang="ru-RU" smtClean="0"/>
              <a:pPr/>
              <a:t>18</a:t>
            </a:fld>
            <a:endParaRPr lang="ru-RU"/>
          </a:p>
        </p:txBody>
      </p:sp>
    </p:spTree>
    <p:extLst>
      <p:ext uri="{BB962C8B-B14F-4D97-AF65-F5344CB8AC3E}">
        <p14:creationId xmlns:p14="http://schemas.microsoft.com/office/powerpoint/2010/main" val="186901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E2DFA1E-21F2-4D64-8B9A-27CDCBDAEB2E}" type="slidenum">
              <a:rPr lang="ru-RU" smtClean="0"/>
              <a:pPr/>
              <a:t>19</a:t>
            </a:fld>
            <a:endParaRPr lang="ru-RU"/>
          </a:p>
        </p:txBody>
      </p:sp>
    </p:spTree>
    <p:extLst>
      <p:ext uri="{BB962C8B-B14F-4D97-AF65-F5344CB8AC3E}">
        <p14:creationId xmlns:p14="http://schemas.microsoft.com/office/powerpoint/2010/main" val="65857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4E81757-AF63-44FF-B0F8-63409586B3B5}" type="datetimeFigureOut">
              <a:rPr lang="ru-RU" smtClean="0"/>
              <a:pPr/>
              <a:t>18.12.2018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EBEFB6-F436-487A-A483-D25E0653A04C}" type="slidenum">
              <a:rPr lang="ru-RU" smtClean="0"/>
              <a:pPr/>
              <a:t>‹#›</a:t>
            </a:fld>
            <a:endParaRPr lang="ru-RU"/>
          </a:p>
        </p:txBody>
      </p:sp>
    </p:spTree>
    <p:extLst>
      <p:ext uri="{BB962C8B-B14F-4D97-AF65-F5344CB8AC3E}">
        <p14:creationId xmlns:p14="http://schemas.microsoft.com/office/powerpoint/2010/main" val="91076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E81757-AF63-44FF-B0F8-63409586B3B5}" type="datetimeFigureOut">
              <a:rPr lang="ru-RU" smtClean="0"/>
              <a:pPr/>
              <a:t>18.12.2018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EBEFB6-F436-487A-A483-D25E0653A04C}" type="slidenum">
              <a:rPr lang="ru-RU" smtClean="0"/>
              <a:pPr/>
              <a:t>‹#›</a:t>
            </a:fld>
            <a:endParaRPr lang="ru-RU"/>
          </a:p>
        </p:txBody>
      </p:sp>
    </p:spTree>
    <p:extLst>
      <p:ext uri="{BB962C8B-B14F-4D97-AF65-F5344CB8AC3E}">
        <p14:creationId xmlns:p14="http://schemas.microsoft.com/office/powerpoint/2010/main" val="63261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E81757-AF63-44FF-B0F8-63409586B3B5}" type="datetimeFigureOut">
              <a:rPr lang="ru-RU" smtClean="0"/>
              <a:pPr/>
              <a:t>18.12.2018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EBEFB6-F436-487A-A483-D25E0653A04C}" type="slidenum">
              <a:rPr lang="ru-RU" smtClean="0"/>
              <a:pPr/>
              <a:t>‹#›</a:t>
            </a:fld>
            <a:endParaRPr lang="ru-RU"/>
          </a:p>
        </p:txBody>
      </p:sp>
    </p:spTree>
    <p:extLst>
      <p:ext uri="{BB962C8B-B14F-4D97-AF65-F5344CB8AC3E}">
        <p14:creationId xmlns:p14="http://schemas.microsoft.com/office/powerpoint/2010/main" val="68447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E81757-AF63-44FF-B0F8-63409586B3B5}" type="datetimeFigureOut">
              <a:rPr lang="ru-RU" smtClean="0"/>
              <a:pPr/>
              <a:t>18.12.2018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EBEFB6-F436-487A-A483-D25E0653A04C}" type="slidenum">
              <a:rPr lang="ru-RU" smtClean="0"/>
              <a:pPr/>
              <a:t>‹#›</a:t>
            </a:fld>
            <a:endParaRPr lang="ru-RU"/>
          </a:p>
        </p:txBody>
      </p:sp>
    </p:spTree>
    <p:extLst>
      <p:ext uri="{BB962C8B-B14F-4D97-AF65-F5344CB8AC3E}">
        <p14:creationId xmlns:p14="http://schemas.microsoft.com/office/powerpoint/2010/main" val="44923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4E81757-AF63-44FF-B0F8-63409586B3B5}" type="datetimeFigureOut">
              <a:rPr lang="ru-RU" smtClean="0"/>
              <a:pPr/>
              <a:t>18.12.2018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EBEFB6-F436-487A-A483-D25E0653A04C}" type="slidenum">
              <a:rPr lang="ru-RU" smtClean="0"/>
              <a:pPr/>
              <a:t>‹#›</a:t>
            </a:fld>
            <a:endParaRPr lang="ru-RU"/>
          </a:p>
        </p:txBody>
      </p:sp>
    </p:spTree>
    <p:extLst>
      <p:ext uri="{BB962C8B-B14F-4D97-AF65-F5344CB8AC3E}">
        <p14:creationId xmlns:p14="http://schemas.microsoft.com/office/powerpoint/2010/main" val="119006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4E81757-AF63-44FF-B0F8-63409586B3B5}" type="datetimeFigureOut">
              <a:rPr lang="ru-RU" smtClean="0"/>
              <a:pPr/>
              <a:t>18.12.2018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EBEFB6-F436-487A-A483-D25E0653A04C}" type="slidenum">
              <a:rPr lang="ru-RU" smtClean="0"/>
              <a:pPr/>
              <a:t>‹#›</a:t>
            </a:fld>
            <a:endParaRPr lang="ru-RU"/>
          </a:p>
        </p:txBody>
      </p:sp>
    </p:spTree>
    <p:extLst>
      <p:ext uri="{BB962C8B-B14F-4D97-AF65-F5344CB8AC3E}">
        <p14:creationId xmlns:p14="http://schemas.microsoft.com/office/powerpoint/2010/main" val="306663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4E81757-AF63-44FF-B0F8-63409586B3B5}" type="datetimeFigureOut">
              <a:rPr lang="ru-RU" smtClean="0"/>
              <a:pPr/>
              <a:t>18.12.2018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EBEFB6-F436-487A-A483-D25E0653A04C}" type="slidenum">
              <a:rPr lang="ru-RU" smtClean="0"/>
              <a:pPr/>
              <a:t>‹#›</a:t>
            </a:fld>
            <a:endParaRPr lang="ru-RU"/>
          </a:p>
        </p:txBody>
      </p:sp>
    </p:spTree>
    <p:extLst>
      <p:ext uri="{BB962C8B-B14F-4D97-AF65-F5344CB8AC3E}">
        <p14:creationId xmlns:p14="http://schemas.microsoft.com/office/powerpoint/2010/main" val="577018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4E81757-AF63-44FF-B0F8-63409586B3B5}" type="datetimeFigureOut">
              <a:rPr lang="ru-RU" smtClean="0"/>
              <a:pPr/>
              <a:t>18.12.2018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EBEFB6-F436-487A-A483-D25E0653A04C}" type="slidenum">
              <a:rPr lang="ru-RU" smtClean="0"/>
              <a:pPr/>
              <a:t>‹#›</a:t>
            </a:fld>
            <a:endParaRPr lang="ru-RU"/>
          </a:p>
        </p:txBody>
      </p:sp>
    </p:spTree>
    <p:extLst>
      <p:ext uri="{BB962C8B-B14F-4D97-AF65-F5344CB8AC3E}">
        <p14:creationId xmlns:p14="http://schemas.microsoft.com/office/powerpoint/2010/main" val="221066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E81757-AF63-44FF-B0F8-63409586B3B5}" type="datetimeFigureOut">
              <a:rPr lang="ru-RU" smtClean="0"/>
              <a:pPr/>
              <a:t>18.12.2018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EBEFB6-F436-487A-A483-D25E0653A04C}" type="slidenum">
              <a:rPr lang="ru-RU" smtClean="0"/>
              <a:pPr/>
              <a:t>‹#›</a:t>
            </a:fld>
            <a:endParaRPr lang="ru-RU"/>
          </a:p>
        </p:txBody>
      </p:sp>
    </p:spTree>
    <p:extLst>
      <p:ext uri="{BB962C8B-B14F-4D97-AF65-F5344CB8AC3E}">
        <p14:creationId xmlns:p14="http://schemas.microsoft.com/office/powerpoint/2010/main" val="359640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E81757-AF63-44FF-B0F8-63409586B3B5}" type="datetimeFigureOut">
              <a:rPr lang="ru-RU" smtClean="0"/>
              <a:pPr/>
              <a:t>18.12.2018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EBEFB6-F436-487A-A483-D25E0653A04C}" type="slidenum">
              <a:rPr lang="ru-RU" smtClean="0"/>
              <a:pPr/>
              <a:t>‹#›</a:t>
            </a:fld>
            <a:endParaRPr lang="ru-RU"/>
          </a:p>
        </p:txBody>
      </p:sp>
    </p:spTree>
    <p:extLst>
      <p:ext uri="{BB962C8B-B14F-4D97-AF65-F5344CB8AC3E}">
        <p14:creationId xmlns:p14="http://schemas.microsoft.com/office/powerpoint/2010/main" val="101365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E81757-AF63-44FF-B0F8-63409586B3B5}" type="datetimeFigureOut">
              <a:rPr lang="ru-RU" smtClean="0"/>
              <a:pPr/>
              <a:t>18.12.2018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EBEFB6-F436-487A-A483-D25E0653A04C}" type="slidenum">
              <a:rPr lang="ru-RU" smtClean="0"/>
              <a:pPr/>
              <a:t>‹#›</a:t>
            </a:fld>
            <a:endParaRPr lang="ru-RU"/>
          </a:p>
        </p:txBody>
      </p:sp>
    </p:spTree>
    <p:extLst>
      <p:ext uri="{BB962C8B-B14F-4D97-AF65-F5344CB8AC3E}">
        <p14:creationId xmlns:p14="http://schemas.microsoft.com/office/powerpoint/2010/main" val="348946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81757-AF63-44FF-B0F8-63409586B3B5}" type="datetimeFigureOut">
              <a:rPr lang="ru-RU" smtClean="0"/>
              <a:pPr/>
              <a:t>18.12.2018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BEFB6-F436-487A-A483-D25E0653A04C}" type="slidenum">
              <a:rPr lang="ru-RU" smtClean="0"/>
              <a:pPr/>
              <a:t>‹#›</a:t>
            </a:fld>
            <a:endParaRPr lang="ru-RU"/>
          </a:p>
        </p:txBody>
      </p:sp>
    </p:spTree>
    <p:extLst>
      <p:ext uri="{BB962C8B-B14F-4D97-AF65-F5344CB8AC3E}">
        <p14:creationId xmlns:p14="http://schemas.microsoft.com/office/powerpoint/2010/main" val="3539736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6.xml"/><Relationship Id="rId1"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8" Type="http://schemas.openxmlformats.org/officeDocument/2006/relationships/hyperlink" Target="https://ru.wikipedia.org/wiki/1919_%D0%B3%D0%BE%D0%B4" TargetMode="External"/><Relationship Id="rId3" Type="http://schemas.openxmlformats.org/officeDocument/2006/relationships/image" Target="../media/image1.jpeg"/><Relationship Id="rId7" Type="http://schemas.openxmlformats.org/officeDocument/2006/relationships/hyperlink" Target="https://ru.wikipedia.org/wiki/%D0%91%D0%BB%D0%B0%D0%B3%D0%BE%D0%B4%D0%B0%D1%82%D0%BD%D1%8B%D0%B9_%D0%BE%D0%B3%D0%BE%D0%BD%D1%8C" TargetMode="External"/><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hyperlink" Target="https://ru.wikipedia.org/wiki/%D0%98%D0%B5%D1%80%D1%83%D1%81%D0%B0%D0%BB%D0%B8%D0%BC" TargetMode="External"/><Relationship Id="rId11" Type="http://schemas.openxmlformats.org/officeDocument/2006/relationships/hyperlink" Target="https://ru.wikipedia.org/wiki/1923_%D0%B3%D0%BE%D0%B4" TargetMode="External"/><Relationship Id="rId5" Type="http://schemas.openxmlformats.org/officeDocument/2006/relationships/hyperlink" Target="https://ru.wikipedia.org/wiki/%D0%9F%D0%BE%D0%BA%D1%80%D0%BE%D0%B2%D0%BE-%D0%AD%D0%BD%D0%BD%D0%B0%D1%82%D1%81%D0%BA%D0%B8%D0%B9_%D0%BC%D0%BE%D0%BD%D0%B0%D1%81%D1%82%D1%8B%D1%80%D1%8C" TargetMode="External"/><Relationship Id="rId10" Type="http://schemas.openxmlformats.org/officeDocument/2006/relationships/hyperlink" Target="https://ru.wikipedia.org/wiki/%D0%90%D0%BD%D0%B4%D1%80%D0%B5%D0%B9_(%D0%A3%D1%85%D1%82%D0%BE%D0%BC%D1%81%D0%BA%D0%B8%D0%B9)" TargetMode="External"/><Relationship Id="rId4" Type="http://schemas.openxmlformats.org/officeDocument/2006/relationships/image" Target="../media/image20.jpeg"/><Relationship Id="rId9" Type="http://schemas.openxmlformats.org/officeDocument/2006/relationships/hyperlink" Target="https://ru.wikipedia.org/wiki/%D0%A1%D1%85%D0%B8%D0%BC%D0%B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5"/>
          <p:cNvSpPr>
            <a:spLocks noGrp="1"/>
          </p:cNvSpPr>
          <p:nvPr>
            <p:ph type="title"/>
          </p:nvPr>
        </p:nvSpPr>
        <p:spPr>
          <a:xfrm>
            <a:off x="642910" y="500042"/>
            <a:ext cx="8177562" cy="5953293"/>
          </a:xfrm>
        </p:spPr>
        <p:txBody>
          <a:bodyPr>
            <a:normAutofit/>
          </a:bodyPr>
          <a:lstStyle/>
          <a:p>
            <a:pPr eaLnBrk="1" hangingPunct="1"/>
            <a:r>
              <a:rPr lang="ru-RU" sz="4800" b="1" dirty="0" smtClean="0">
                <a:solidFill>
                  <a:schemeClr val="tx1">
                    <a:lumMod val="75000"/>
                    <a:lumOff val="25000"/>
                  </a:schemeClr>
                </a:solidFill>
                <a:cs typeface="Aharoni" pitchFamily="2" charset="-79"/>
              </a:rPr>
              <a:t>Муниципальный конкурс </a:t>
            </a:r>
            <a:r>
              <a:rPr lang="ru-RU" sz="800" b="1" dirty="0" smtClean="0">
                <a:solidFill>
                  <a:schemeClr val="tx1">
                    <a:lumMod val="75000"/>
                    <a:lumOff val="25000"/>
                  </a:schemeClr>
                </a:solidFill>
                <a:cs typeface="Aharoni" pitchFamily="2" charset="-79"/>
              </a:rPr>
              <a:t/>
            </a:r>
            <a:br>
              <a:rPr lang="ru-RU" sz="800" b="1" dirty="0" smtClean="0">
                <a:solidFill>
                  <a:schemeClr val="tx1">
                    <a:lumMod val="75000"/>
                    <a:lumOff val="25000"/>
                  </a:schemeClr>
                </a:solidFill>
                <a:cs typeface="Aharoni" pitchFamily="2" charset="-79"/>
              </a:rPr>
            </a:br>
            <a:r>
              <a:rPr lang="ru-RU" sz="7200" b="1" dirty="0" smtClean="0">
                <a:solidFill>
                  <a:schemeClr val="tx1">
                    <a:lumMod val="75000"/>
                    <a:lumOff val="25000"/>
                  </a:schemeClr>
                </a:solidFill>
                <a:cs typeface="Aharoni" pitchFamily="2" charset="-79"/>
              </a:rPr>
              <a:t/>
            </a:r>
            <a:br>
              <a:rPr lang="ru-RU" sz="7200" b="1" dirty="0" smtClean="0">
                <a:solidFill>
                  <a:schemeClr val="tx1">
                    <a:lumMod val="75000"/>
                    <a:lumOff val="25000"/>
                  </a:schemeClr>
                </a:solidFill>
                <a:cs typeface="Aharoni" pitchFamily="2" charset="-79"/>
              </a:rPr>
            </a:br>
            <a:r>
              <a:rPr lang="ru-RU" sz="7200" b="1" i="1" dirty="0" smtClean="0">
                <a:solidFill>
                  <a:schemeClr val="accent3">
                    <a:lumMod val="50000"/>
                  </a:schemeClr>
                </a:solidFill>
              </a:rPr>
              <a:t>«Культурное наследие моего района»</a:t>
            </a:r>
          </a:p>
        </p:txBody>
      </p:sp>
      <p:pic>
        <p:nvPicPr>
          <p:cNvPr id="4" name="~PP724.WAV">
            <a:hlinkClick r:id="" action="ppaction://media"/>
          </p:cNvPr>
          <p:cNvPicPr>
            <a:picLocks noRot="1" noChangeAspect="1"/>
          </p:cNvPicPr>
          <p:nvPr>
            <a:wavAudioFile r:embed="rId1" name="~PP724.WAV"/>
          </p:nvPr>
        </p:nvPicPr>
        <p:blipFill>
          <a:blip r:embed="rId5"/>
          <a:stretch>
            <a:fillRect/>
          </a:stretch>
        </p:blipFill>
        <p:spPr>
          <a:xfrm>
            <a:off x="8653463" y="6367463"/>
            <a:ext cx="304800" cy="304800"/>
          </a:xfrm>
          <a:prstGeom prst="rect">
            <a:avLst/>
          </a:prstGeom>
        </p:spPr>
      </p:pic>
    </p:spTree>
    <p:extLst>
      <p:ext uri="{BB962C8B-B14F-4D97-AF65-F5344CB8AC3E}">
        <p14:creationId xmlns:p14="http://schemas.microsoft.com/office/powerpoint/2010/main" val="682694587"/>
      </p:ext>
    </p:extLst>
  </p:cSld>
  <p:clrMapOvr>
    <a:masterClrMapping/>
  </p:clrMapOvr>
  <p:transition spd="slow" advClick="0" advTm="4891">
    <p:wedge/>
    <p:sndAc>
      <p:stSnd loop="1">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3" presetClass="entr" presetSubtype="16" fill="hold" grpId="0" nodeType="after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plus(in)">
                                      <p:cBhvr>
                                        <p:cTn id="10"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20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5"/>
          <p:cNvSpPr>
            <a:spLocks noGrp="1"/>
          </p:cNvSpPr>
          <p:nvPr>
            <p:ph type="title"/>
          </p:nvPr>
        </p:nvSpPr>
        <p:spPr>
          <a:xfrm>
            <a:off x="428596" y="4500570"/>
            <a:ext cx="8550275" cy="1143000"/>
          </a:xfrm>
        </p:spPr>
        <p:txBody>
          <a:bodyPr>
            <a:normAutofit/>
          </a:bodyPr>
          <a:lstStyle/>
          <a:p>
            <a:r>
              <a:rPr lang="ru-RU" sz="1600" b="1" dirty="0" smtClean="0">
                <a:solidFill>
                  <a:schemeClr val="accent2">
                    <a:lumMod val="75000"/>
                  </a:schemeClr>
                </a:solidFill>
              </a:rPr>
              <a:t>Но погибнуть ему было не дано. В 2005 году по благословению владыки Никона, архиепископа Уфимского и </a:t>
            </a:r>
            <a:r>
              <a:rPr lang="ru-RU" sz="1600" b="1" dirty="0" err="1" smtClean="0">
                <a:solidFill>
                  <a:schemeClr val="accent2">
                    <a:lumMod val="75000"/>
                  </a:schemeClr>
                </a:solidFill>
              </a:rPr>
              <a:t>Стерлитамакского</a:t>
            </a:r>
            <a:r>
              <a:rPr lang="ru-RU" sz="1600" b="1" dirty="0" smtClean="0">
                <a:solidFill>
                  <a:schemeClr val="accent2">
                    <a:lumMod val="75000"/>
                  </a:schemeClr>
                </a:solidFill>
              </a:rPr>
              <a:t>, </a:t>
            </a:r>
            <a:r>
              <a:rPr lang="ru-RU" sz="1600" b="1" dirty="0" err="1" smtClean="0">
                <a:solidFill>
                  <a:schemeClr val="accent2">
                    <a:lumMod val="75000"/>
                  </a:schemeClr>
                </a:solidFill>
              </a:rPr>
              <a:t>Рябаш</a:t>
            </a:r>
            <a:r>
              <a:rPr lang="ru-RU" sz="1600" b="1" dirty="0" smtClean="0">
                <a:solidFill>
                  <a:schemeClr val="accent2">
                    <a:lumMod val="75000"/>
                  </a:schemeClr>
                </a:solidFill>
              </a:rPr>
              <a:t> был передан в качестве подворья женскому монастырю в честь святых Царственных  Страстотерпцев. Восстановлением храма занялись практически сразу же.</a:t>
            </a:r>
          </a:p>
        </p:txBody>
      </p:sp>
      <p:pic>
        <p:nvPicPr>
          <p:cNvPr id="4" name="Рисунок 2" descr="http://www.agidel.ru/img/2007/august/9xram.jpg"/>
          <p:cNvPicPr>
            <a:picLocks noChangeAspect="1" noChangeArrowheads="1"/>
          </p:cNvPicPr>
          <p:nvPr/>
        </p:nvPicPr>
        <p:blipFill>
          <a:blip r:embed="rId4"/>
          <a:srcRect/>
          <a:stretch>
            <a:fillRect/>
          </a:stretch>
        </p:blipFill>
        <p:spPr bwMode="auto">
          <a:xfrm>
            <a:off x="1714480" y="357166"/>
            <a:ext cx="5715040" cy="375763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682694587"/>
      </p:ext>
    </p:extLst>
  </p:cSld>
  <p:clrMapOvr>
    <a:masterClrMapping/>
  </p:clrMapOvr>
  <p:transition spd="slow" advClick="0" advTm="10000">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3" presetClass="entr" presetSubtype="10" fill="hold" grpId="0"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blinds(horizontal)">
                                      <p:cBhvr>
                                        <p:cTn id="11"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5"/>
          <p:cNvSpPr>
            <a:spLocks noGrp="1"/>
          </p:cNvSpPr>
          <p:nvPr>
            <p:ph type="title"/>
          </p:nvPr>
        </p:nvSpPr>
        <p:spPr>
          <a:xfrm>
            <a:off x="285720" y="4786322"/>
            <a:ext cx="8550275" cy="1285876"/>
          </a:xfrm>
        </p:spPr>
        <p:txBody>
          <a:bodyPr>
            <a:noAutofit/>
          </a:bodyPr>
          <a:lstStyle/>
          <a:p>
            <a:r>
              <a:rPr lang="ru-RU" sz="1800" b="1" dirty="0" smtClean="0">
                <a:solidFill>
                  <a:schemeClr val="accent2">
                    <a:lumMod val="75000"/>
                  </a:schemeClr>
                </a:solidFill>
              </a:rPr>
              <a:t>Установили окна, двери, решетки, сделали временную кровлю, чтобы предотвратить дальнейшее разрушение. В 2006 году взялись ремонтировать треснувшие стены и восстанавливать фундамент</a:t>
            </a:r>
          </a:p>
        </p:txBody>
      </p:sp>
      <p:pic>
        <p:nvPicPr>
          <p:cNvPr id="4" name="Рисунок 1" descr="Пророко-Илиинская церковь. с. Рябаш, Башкортостан - №1"/>
          <p:cNvPicPr>
            <a:picLocks noChangeAspect="1" noChangeArrowheads="1"/>
          </p:cNvPicPr>
          <p:nvPr/>
        </p:nvPicPr>
        <p:blipFill>
          <a:blip r:embed="rId4"/>
          <a:srcRect/>
          <a:stretch>
            <a:fillRect/>
          </a:stretch>
        </p:blipFill>
        <p:spPr bwMode="auto">
          <a:xfrm>
            <a:off x="928662" y="285728"/>
            <a:ext cx="7500991" cy="41865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82694587"/>
      </p:ext>
    </p:extLst>
  </p:cSld>
  <p:clrMapOvr>
    <a:masterClrMapping/>
  </p:clrMapOvr>
  <p:transition spd="slow" advClick="0" advTm="10000">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3" presetClass="entr" presetSubtype="10" fill="hold" grpId="0"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blinds(horizontal)">
                                      <p:cBhvr>
                                        <p:cTn id="11"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5"/>
          <p:cNvSpPr>
            <a:spLocks noGrp="1"/>
          </p:cNvSpPr>
          <p:nvPr>
            <p:ph type="title"/>
          </p:nvPr>
        </p:nvSpPr>
        <p:spPr>
          <a:xfrm>
            <a:off x="4868863" y="428604"/>
            <a:ext cx="3989418" cy="2214578"/>
          </a:xfrm>
        </p:spPr>
        <p:txBody>
          <a:bodyPr>
            <a:normAutofit/>
          </a:bodyPr>
          <a:lstStyle/>
          <a:p>
            <a:r>
              <a:rPr lang="ru-RU" sz="1800" b="1" dirty="0" smtClean="0">
                <a:solidFill>
                  <a:schemeClr val="accent2">
                    <a:lumMod val="75000"/>
                  </a:schemeClr>
                </a:solidFill>
              </a:rPr>
              <a:t>В алтаре восстановлена черновая штукатурка, восстановлены в первоначальных размерах солея и амвон.</a:t>
            </a:r>
            <a:br>
              <a:rPr lang="ru-RU" sz="1800" b="1" dirty="0" smtClean="0">
                <a:solidFill>
                  <a:schemeClr val="accent2">
                    <a:lumMod val="75000"/>
                  </a:schemeClr>
                </a:solidFill>
              </a:rPr>
            </a:br>
            <a:endParaRPr lang="ru-RU" sz="1800" b="1" dirty="0" smtClean="0">
              <a:solidFill>
                <a:schemeClr val="accent2">
                  <a:lumMod val="75000"/>
                </a:schemeClr>
              </a:solidFill>
            </a:endParaRPr>
          </a:p>
        </p:txBody>
      </p:sp>
      <p:pic>
        <p:nvPicPr>
          <p:cNvPr id="14338" name="Рисунок 1" descr="Пророко-Илиинская церковь. с. Рябаш, Башкортостан - №8"/>
          <p:cNvPicPr>
            <a:picLocks noChangeAspect="1" noChangeArrowheads="1"/>
          </p:cNvPicPr>
          <p:nvPr/>
        </p:nvPicPr>
        <p:blipFill>
          <a:blip r:embed="rId4"/>
          <a:srcRect/>
          <a:stretch>
            <a:fillRect/>
          </a:stretch>
        </p:blipFill>
        <p:spPr bwMode="auto">
          <a:xfrm>
            <a:off x="428596" y="214290"/>
            <a:ext cx="4000528" cy="32521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H:\церковь\SNC1676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43372" y="3000372"/>
            <a:ext cx="4714908" cy="353618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428596" y="4357694"/>
            <a:ext cx="3429024" cy="923330"/>
          </a:xfrm>
          <a:prstGeom prst="rect">
            <a:avLst/>
          </a:prstGeom>
        </p:spPr>
        <p:txBody>
          <a:bodyPr wrap="square">
            <a:spAutoFit/>
          </a:bodyPr>
          <a:lstStyle/>
          <a:p>
            <a:pPr algn="ctr"/>
            <a:r>
              <a:rPr lang="ru-RU" b="1" dirty="0" smtClean="0">
                <a:solidFill>
                  <a:schemeClr val="accent2">
                    <a:lumMod val="75000"/>
                  </a:schemeClr>
                </a:solidFill>
              </a:rPr>
              <a:t>Работы по восстановлению в старинной церкви продолжаются, и по сей день.</a:t>
            </a:r>
            <a:endParaRPr lang="ru-RU" b="1" dirty="0"/>
          </a:p>
        </p:txBody>
      </p:sp>
    </p:spTree>
    <p:extLst>
      <p:ext uri="{BB962C8B-B14F-4D97-AF65-F5344CB8AC3E}">
        <p14:creationId xmlns:p14="http://schemas.microsoft.com/office/powerpoint/2010/main" val="682694587"/>
      </p:ext>
    </p:extLst>
  </p:cSld>
  <p:clrMapOvr>
    <a:masterClrMapping/>
  </p:clrMapOvr>
  <p:transition spd="slow" advTm="10000">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 to="" calcmode="lin" valueType="num">
                                      <p:cBhvr>
                                        <p:cTn id="7" dur="1" fill="hold"/>
                                        <p:tgtEl>
                                          <p:spTgt spid="14338"/>
                                        </p:tgtEl>
                                        <p:attrNameLst>
                                          <p:attrName/>
                                        </p:attrNameLst>
                                      </p:cBhvr>
                                    </p:anim>
                                  </p:childTnLst>
                                </p:cTn>
                              </p:par>
                            </p:childTnLst>
                          </p:cTn>
                        </p:par>
                        <p:par>
                          <p:cTn id="8" fill="hold">
                            <p:stCondLst>
                              <p:cond delay="0"/>
                            </p:stCondLst>
                            <p:childTnLst>
                              <p:par>
                                <p:cTn id="9" presetID="3" presetClass="entr" presetSubtype="10" fill="hold" grpId="0"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blinds(horizontal)">
                                      <p:cBhvr>
                                        <p:cTn id="11" dur="500"/>
                                        <p:tgtEl>
                                          <p:spTgt spid="2051"/>
                                        </p:tgtEl>
                                      </p:cBhvr>
                                    </p:animEffect>
                                  </p:childTnLst>
                                </p:cTn>
                              </p:par>
                            </p:childTnLst>
                          </p:cTn>
                        </p:par>
                        <p:par>
                          <p:cTn id="12" fill="hold">
                            <p:stCondLst>
                              <p:cond delay="500"/>
                            </p:stCondLst>
                            <p:childTnLst>
                              <p:par>
                                <p:cTn id="13" presetID="24"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childTnLst>
                          </p:cTn>
                        </p:par>
                        <p:par>
                          <p:cTn id="16" fill="hold">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5"/>
          <p:cNvSpPr>
            <a:spLocks noGrp="1"/>
          </p:cNvSpPr>
          <p:nvPr>
            <p:ph type="title"/>
          </p:nvPr>
        </p:nvSpPr>
        <p:spPr>
          <a:xfrm>
            <a:off x="4786314" y="785793"/>
            <a:ext cx="4195761" cy="1857389"/>
          </a:xfrm>
        </p:spPr>
        <p:txBody>
          <a:bodyPr>
            <a:normAutofit/>
          </a:bodyPr>
          <a:lstStyle/>
          <a:p>
            <a:pPr eaLnBrk="1" hangingPunct="1"/>
            <a:r>
              <a:rPr lang="ru-RU" sz="1400" b="1" dirty="0" smtClean="0">
                <a:solidFill>
                  <a:schemeClr val="accent2">
                    <a:lumMod val="75000"/>
                  </a:schemeClr>
                </a:solidFill>
              </a:rPr>
              <a:t>Уже 7 год церковью и монастырем  заведует мать настоятельница </a:t>
            </a:r>
            <a:r>
              <a:rPr lang="ru-RU" sz="1400" b="1" dirty="0" err="1" smtClean="0">
                <a:solidFill>
                  <a:schemeClr val="accent2">
                    <a:lumMod val="75000"/>
                  </a:schemeClr>
                </a:solidFill>
              </a:rPr>
              <a:t>Игумения</a:t>
            </a:r>
            <a:r>
              <a:rPr lang="ru-RU" sz="1400" b="1" dirty="0" smtClean="0">
                <a:solidFill>
                  <a:schemeClr val="accent2">
                    <a:lumMod val="75000"/>
                  </a:schemeClr>
                </a:solidFill>
              </a:rPr>
              <a:t> Иосифа. Очень доброжелательный и светлый человек. Она очень помогла нам  разобраться в истории церкви. Рассказала нам много интересного что не могло поместится в наше слайд-шоу.</a:t>
            </a:r>
          </a:p>
        </p:txBody>
      </p:sp>
      <p:pic>
        <p:nvPicPr>
          <p:cNvPr id="3074" name="Picture 2" descr="H:\церковь\SNC1676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7158" y="857232"/>
            <a:ext cx="4071934" cy="30539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076" name="Picture 4" descr="H:\церковь\SNC1676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3429000"/>
            <a:ext cx="4214842" cy="31611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Прямоугольник 5"/>
          <p:cNvSpPr/>
          <p:nvPr/>
        </p:nvSpPr>
        <p:spPr>
          <a:xfrm>
            <a:off x="214282" y="4214818"/>
            <a:ext cx="4071966" cy="1169551"/>
          </a:xfrm>
          <a:prstGeom prst="rect">
            <a:avLst/>
          </a:prstGeom>
        </p:spPr>
        <p:txBody>
          <a:bodyPr wrap="square">
            <a:spAutoFit/>
          </a:bodyPr>
          <a:lstStyle/>
          <a:p>
            <a:pPr algn="ctr"/>
            <a:r>
              <a:rPr lang="ru-RU" sz="1400" b="1" dirty="0" smtClean="0">
                <a:solidFill>
                  <a:schemeClr val="accent2">
                    <a:lumMod val="75000"/>
                  </a:schemeClr>
                </a:solidFill>
              </a:rPr>
              <a:t>До нее с 2004 по 2012 год  настоятельницей женского монастыря была </a:t>
            </a:r>
            <a:r>
              <a:rPr lang="ru-RU" sz="1400" b="1" dirty="0" err="1" smtClean="0">
                <a:solidFill>
                  <a:schemeClr val="accent2">
                    <a:lumMod val="75000"/>
                  </a:schemeClr>
                </a:solidFill>
              </a:rPr>
              <a:t>Игумения</a:t>
            </a:r>
            <a:r>
              <a:rPr lang="ru-RU" sz="1400" b="1" dirty="0" smtClean="0">
                <a:solidFill>
                  <a:schemeClr val="accent2">
                    <a:lumMod val="75000"/>
                  </a:schemeClr>
                </a:solidFill>
              </a:rPr>
              <a:t> </a:t>
            </a:r>
            <a:r>
              <a:rPr lang="ru-RU" sz="1400" b="1" dirty="0" err="1" smtClean="0">
                <a:solidFill>
                  <a:schemeClr val="accent2">
                    <a:lumMod val="75000"/>
                  </a:schemeClr>
                </a:solidFill>
              </a:rPr>
              <a:t>Евтропия</a:t>
            </a:r>
            <a:r>
              <a:rPr lang="ru-RU" sz="1400" b="1" dirty="0" smtClean="0">
                <a:solidFill>
                  <a:schemeClr val="accent2">
                    <a:lumMod val="75000"/>
                  </a:schemeClr>
                </a:solidFill>
              </a:rPr>
              <a:t>. Она была одной из первых, кто начал восстанавливать  церковь. Ей досталось самое трудное, начинать с нуля тяжелее всего.</a:t>
            </a:r>
            <a:endParaRPr lang="ru-RU" sz="1400" dirty="0"/>
          </a:p>
        </p:txBody>
      </p:sp>
    </p:spTree>
    <p:extLst>
      <p:ext uri="{BB962C8B-B14F-4D97-AF65-F5344CB8AC3E}">
        <p14:creationId xmlns:p14="http://schemas.microsoft.com/office/powerpoint/2010/main" val="682694587"/>
      </p:ext>
    </p:extLst>
  </p:cSld>
  <p:clrMapOvr>
    <a:masterClrMapping/>
  </p:clrMapOvr>
  <p:transition spd="slow" advClick="0" advTm="15000">
    <p:plus/>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2000"/>
                                        <p:tgtEl>
                                          <p:spTgt spid="3074"/>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blinds(horizontal)">
                                      <p:cBhvr>
                                        <p:cTn id="11" dur="500"/>
                                        <p:tgtEl>
                                          <p:spTgt spid="2051"/>
                                        </p:tgtEl>
                                      </p:cBhvr>
                                    </p:animEffect>
                                  </p:childTnLst>
                                </p:cTn>
                              </p:par>
                            </p:childTnLst>
                          </p:cTn>
                        </p:par>
                        <p:par>
                          <p:cTn id="12" fill="hold">
                            <p:stCondLst>
                              <p:cond delay="2500"/>
                            </p:stCondLst>
                            <p:childTnLst>
                              <p:par>
                                <p:cTn id="13" presetID="21" presetClass="entr" presetSubtype="4" fill="hold" nodeType="after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wheel(4)">
                                      <p:cBhvr>
                                        <p:cTn id="15" dur="2000"/>
                                        <p:tgtEl>
                                          <p:spTgt spid="3076"/>
                                        </p:tgtEl>
                                      </p:cBhvr>
                                    </p:animEffect>
                                  </p:childTnLst>
                                </p:cTn>
                              </p:par>
                            </p:childTnLst>
                          </p:cTn>
                        </p:par>
                        <p:par>
                          <p:cTn id="16" fill="hold">
                            <p:stCondLst>
                              <p:cond delay="4500"/>
                            </p:stCondLst>
                            <p:childTnLst>
                              <p:par>
                                <p:cTn id="17" presetID="3"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5"/>
          <p:cNvSpPr>
            <a:spLocks noGrp="1"/>
          </p:cNvSpPr>
          <p:nvPr>
            <p:ph type="title"/>
          </p:nvPr>
        </p:nvSpPr>
        <p:spPr>
          <a:xfrm>
            <a:off x="5143505" y="714355"/>
            <a:ext cx="3714776" cy="2143141"/>
          </a:xfrm>
        </p:spPr>
        <p:txBody>
          <a:bodyPr>
            <a:normAutofit/>
          </a:bodyPr>
          <a:lstStyle/>
          <a:p>
            <a:pPr eaLnBrk="1" hangingPunct="1"/>
            <a:r>
              <a:rPr lang="ru-RU" sz="1400" b="1" dirty="0" smtClean="0">
                <a:solidFill>
                  <a:schemeClr val="accent2">
                    <a:lumMod val="75000"/>
                  </a:schemeClr>
                </a:solidFill>
              </a:rPr>
              <a:t>А вот такая красота и чистота сейчас в церкви. Она  на данный момент действующая, там проходят службы, утренняя и вечерняя  молитвы.</a:t>
            </a:r>
          </a:p>
        </p:txBody>
      </p:sp>
      <p:pic>
        <p:nvPicPr>
          <p:cNvPr id="10243" name="Picture 3" descr="H:\церковь\SNC1677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910" y="500042"/>
            <a:ext cx="4214841" cy="31611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44" name="Picture 4" descr="H:\церковь\SNC1677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43504" y="3571876"/>
            <a:ext cx="3580365" cy="26852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682694587"/>
      </p:ext>
    </p:extLst>
  </p:cSld>
  <p:clrMapOvr>
    <a:masterClrMapping/>
  </p:clrMapOvr>
  <p:transition spd="slow" advClick="0" advTm="10000">
    <p:plus/>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heel(4)">
                                      <p:cBhvr>
                                        <p:cTn id="7" dur="2000"/>
                                        <p:tgtEl>
                                          <p:spTgt spid="10243"/>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blinds(horizontal)">
                                      <p:cBhvr>
                                        <p:cTn id="11" dur="500"/>
                                        <p:tgtEl>
                                          <p:spTgt spid="2051"/>
                                        </p:tgtEl>
                                      </p:cBhvr>
                                    </p:animEffect>
                                  </p:childTnLst>
                                </p:cTn>
                              </p:par>
                            </p:childTnLst>
                          </p:cTn>
                        </p:par>
                        <p:par>
                          <p:cTn id="12" fill="hold">
                            <p:stCondLst>
                              <p:cond delay="2500"/>
                            </p:stCondLst>
                            <p:childTnLst>
                              <p:par>
                                <p:cTn id="13" presetID="21" presetClass="entr" presetSubtype="4" fill="hold" nodeType="after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wheel(4)">
                                      <p:cBhvr>
                                        <p:cTn id="15"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5"/>
          <p:cNvSpPr>
            <a:spLocks noGrp="1"/>
          </p:cNvSpPr>
          <p:nvPr>
            <p:ph type="title"/>
          </p:nvPr>
        </p:nvSpPr>
        <p:spPr>
          <a:xfrm>
            <a:off x="357158" y="5786454"/>
            <a:ext cx="3214709" cy="714380"/>
          </a:xfrm>
        </p:spPr>
        <p:txBody>
          <a:bodyPr>
            <a:normAutofit/>
          </a:bodyPr>
          <a:lstStyle/>
          <a:p>
            <a:pPr eaLnBrk="1" hangingPunct="1"/>
            <a:r>
              <a:rPr lang="ru-RU" sz="2000" b="1" dirty="0" smtClean="0">
                <a:solidFill>
                  <a:schemeClr val="accent2">
                    <a:lumMod val="75000"/>
                  </a:schemeClr>
                </a:solidFill>
              </a:rPr>
              <a:t>Илья пророк в честь его храм</a:t>
            </a:r>
          </a:p>
        </p:txBody>
      </p:sp>
      <p:pic>
        <p:nvPicPr>
          <p:cNvPr id="4100" name="Picture 4" descr="C:\Users\777\Desktop\SNC1677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596" y="285728"/>
            <a:ext cx="2857520" cy="53674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Прямоугольник 1"/>
          <p:cNvSpPr/>
          <p:nvPr/>
        </p:nvSpPr>
        <p:spPr>
          <a:xfrm>
            <a:off x="3851920" y="760464"/>
            <a:ext cx="4572000" cy="5693866"/>
          </a:xfrm>
          <a:prstGeom prst="rect">
            <a:avLst/>
          </a:prstGeom>
        </p:spPr>
        <p:txBody>
          <a:bodyPr>
            <a:spAutoFit/>
          </a:bodyPr>
          <a:lstStyle/>
          <a:p>
            <a:pPr algn="r" fontAlgn="base"/>
            <a:r>
              <a:rPr lang="ru-RU" sz="1400" b="1" u="sng" dirty="0" smtClean="0"/>
              <a:t>Иконы находящиеся в церкви </a:t>
            </a:r>
          </a:p>
          <a:p>
            <a:pPr algn="just" fontAlgn="base"/>
            <a:r>
              <a:rPr lang="ru-RU" sz="1400" dirty="0" smtClean="0">
                <a:latin typeface="+mj-lt"/>
              </a:rPr>
              <a:t>История </a:t>
            </a:r>
            <a:r>
              <a:rPr lang="ru-RU" sz="1400" dirty="0">
                <a:latin typeface="+mj-lt"/>
              </a:rPr>
              <a:t>пророка Ильи уходит глубоко в древние времена. Святой Илья пророк родился в </a:t>
            </a:r>
            <a:r>
              <a:rPr lang="ru-RU" sz="1400" dirty="0" err="1">
                <a:latin typeface="+mj-lt"/>
              </a:rPr>
              <a:t>Фесвии</a:t>
            </a:r>
            <a:r>
              <a:rPr lang="ru-RU" sz="1400" dirty="0">
                <a:latin typeface="+mj-lt"/>
              </a:rPr>
              <a:t> </a:t>
            </a:r>
            <a:r>
              <a:rPr lang="ru-RU" sz="1400" dirty="0" err="1">
                <a:latin typeface="+mj-lt"/>
              </a:rPr>
              <a:t>Галаадской</a:t>
            </a:r>
            <a:r>
              <a:rPr lang="ru-RU" sz="1400" dirty="0">
                <a:latin typeface="+mj-lt"/>
              </a:rPr>
              <a:t>. Это было за 900 лет до Рождества Христового. В переводе его имя означает – Бог мой Господь. Нужно отметить, что Илья на самом деле был очень ревностным исповедником. Он додерживался всех постов, регулярно молился. Период его пророчеств попал </a:t>
            </a:r>
            <a:r>
              <a:rPr lang="ru-RU" sz="1400" dirty="0" smtClean="0">
                <a:latin typeface="+mj-lt"/>
              </a:rPr>
              <a:t>он </a:t>
            </a:r>
            <a:r>
              <a:rPr lang="ru-RU" sz="1400" dirty="0">
                <a:latin typeface="+mj-lt"/>
              </a:rPr>
              <a:t>царствие израильского царя Ахава.  В период его царствования люди сильно бедствовали и голодали. Все это происходило от нестерпимого зноя. Предание говорит о том, что Господь, видя страдания людей, хотел смиловаться и послать дождь на землю, но он не мог этого сделать, дабы не нарушить слова пророка. Илья же старался со всех сил обратить всех израильтян к покаянию и возвратить их к </a:t>
            </a:r>
            <a:r>
              <a:rPr lang="ru-RU" sz="1400" dirty="0" err="1">
                <a:latin typeface="+mj-lt"/>
              </a:rPr>
              <a:t>Богопочитанию</a:t>
            </a:r>
            <a:r>
              <a:rPr lang="ru-RU" sz="1400" dirty="0">
                <a:latin typeface="+mj-lt"/>
              </a:rPr>
              <a:t>. Прошло немного времени и поток весь высох. Пророк Илья отправился к бедной вдове. Она не пожалела для Ильи горстка муки и масла. За это по его же молитве ее дом никогда не истощался от муки и масла.  В этом же месте он совершил необъяснимое чудо. Он оживил внезапно заболевшего и умершего человека. Однако несмотря на все сотворенные им чудеса, он все подвергся преследованиям и гонениям. Говорят, что пророк не умер, он, будучи еще живым уехал на Небесной Колеснице.</a:t>
            </a:r>
          </a:p>
        </p:txBody>
      </p:sp>
    </p:spTree>
    <p:extLst>
      <p:ext uri="{BB962C8B-B14F-4D97-AF65-F5344CB8AC3E}">
        <p14:creationId xmlns:p14="http://schemas.microsoft.com/office/powerpoint/2010/main" val="167552382"/>
      </p:ext>
    </p:extLst>
  </p:cSld>
  <p:clrMapOvr>
    <a:masterClrMapping/>
  </p:clrMapOvr>
  <p:transition spd="slow" advClick="0" advTm="20000">
    <p:plus/>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C:\Users\777\Desktop\SNC1677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72132" y="1357298"/>
            <a:ext cx="2214578" cy="49509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Прямоугольник 6"/>
          <p:cNvSpPr/>
          <p:nvPr/>
        </p:nvSpPr>
        <p:spPr>
          <a:xfrm>
            <a:off x="5429256" y="1000108"/>
            <a:ext cx="3035511" cy="646331"/>
          </a:xfrm>
          <a:prstGeom prst="rect">
            <a:avLst/>
          </a:prstGeom>
        </p:spPr>
        <p:txBody>
          <a:bodyPr wrap="none">
            <a:spAutoFit/>
          </a:bodyPr>
          <a:lstStyle/>
          <a:p>
            <a:r>
              <a:rPr lang="ru-RU" b="1" dirty="0" smtClean="0">
                <a:solidFill>
                  <a:schemeClr val="accent2">
                    <a:lumMod val="75000"/>
                  </a:schemeClr>
                </a:solidFill>
              </a:rPr>
              <a:t>Преподобная </a:t>
            </a:r>
          </a:p>
          <a:p>
            <a:r>
              <a:rPr lang="ru-RU" b="1" dirty="0" smtClean="0">
                <a:solidFill>
                  <a:schemeClr val="accent2">
                    <a:lumMod val="75000"/>
                  </a:schemeClr>
                </a:solidFill>
              </a:rPr>
              <a:t>Зосима </a:t>
            </a:r>
            <a:r>
              <a:rPr lang="ru-RU" b="1" dirty="0" err="1" smtClean="0">
                <a:solidFill>
                  <a:schemeClr val="accent2">
                    <a:lumMod val="75000"/>
                  </a:schemeClr>
                </a:solidFill>
              </a:rPr>
              <a:t>Эннатская</a:t>
            </a:r>
            <a:r>
              <a:rPr lang="ru-RU" b="1" dirty="0" smtClean="0">
                <a:solidFill>
                  <a:schemeClr val="accent2">
                    <a:lumMod val="75000"/>
                  </a:schemeClr>
                </a:solidFill>
              </a:rPr>
              <a:t> уфимская</a:t>
            </a:r>
            <a:endParaRPr lang="ru-RU" dirty="0"/>
          </a:p>
        </p:txBody>
      </p:sp>
      <p:sp>
        <p:nvSpPr>
          <p:cNvPr id="2" name="Заголовок 1"/>
          <p:cNvSpPr>
            <a:spLocks noGrp="1"/>
          </p:cNvSpPr>
          <p:nvPr>
            <p:ph type="title"/>
          </p:nvPr>
        </p:nvSpPr>
        <p:spPr>
          <a:xfrm>
            <a:off x="500034" y="428604"/>
            <a:ext cx="4286280" cy="6215106"/>
          </a:xfrm>
        </p:spPr>
        <p:txBody>
          <a:bodyPr>
            <a:noAutofit/>
          </a:bodyPr>
          <a:lstStyle/>
          <a:p>
            <a:pPr algn="l"/>
            <a:r>
              <a:rPr lang="ru-RU" sz="1400" b="1" u="sng" dirty="0"/>
              <a:t>Иконы находящиеся в церкви </a:t>
            </a:r>
            <a:br>
              <a:rPr lang="ru-RU" sz="1400" b="1" u="sng" dirty="0"/>
            </a:br>
            <a:r>
              <a:rPr lang="ru-RU" sz="1400" dirty="0" smtClean="0">
                <a:solidFill>
                  <a:schemeClr val="accent2">
                    <a:lumMod val="75000"/>
                  </a:schemeClr>
                </a:solidFill>
              </a:rPr>
              <a:t/>
            </a:r>
            <a:br>
              <a:rPr lang="ru-RU" sz="1400" dirty="0" smtClean="0">
                <a:solidFill>
                  <a:schemeClr val="accent2">
                    <a:lumMod val="75000"/>
                  </a:schemeClr>
                </a:solidFill>
              </a:rPr>
            </a:br>
            <a:r>
              <a:rPr lang="ru-RU" sz="1400" dirty="0" smtClean="0"/>
              <a:t>Суханова Е. Я. росла в глубоко верующей семье. По принуждению отца вышла замуж. Впоследствии муж погиб в русско-турецкой войне, сын погиб на охоте.</a:t>
            </a:r>
            <a:br>
              <a:rPr lang="ru-RU" sz="1400" dirty="0" smtClean="0"/>
            </a:br>
            <a:r>
              <a:rPr lang="ru-RU" sz="1400" dirty="0" smtClean="0"/>
              <a:t>Спустя время, после смерти близких, пришла в </a:t>
            </a:r>
            <a:r>
              <a:rPr lang="ru-RU" sz="1400" dirty="0" err="1" smtClean="0">
                <a:hlinkClick r:id="rId5"/>
              </a:rPr>
              <a:t>Покрово-Эннатский</a:t>
            </a:r>
            <a:r>
              <a:rPr lang="ru-RU" sz="1400" dirty="0" smtClean="0">
                <a:hlinkClick r:id="rId5"/>
              </a:rPr>
              <a:t> монастырь</a:t>
            </a:r>
            <a:r>
              <a:rPr lang="ru-RU" sz="1400" dirty="0" smtClean="0"/>
              <a:t>, приняв постриг в мантию с именем </a:t>
            </a:r>
            <a:r>
              <a:rPr lang="ru-RU" sz="1400" dirty="0" err="1" smtClean="0"/>
              <a:t>Евникия</a:t>
            </a:r>
            <a:r>
              <a:rPr lang="ru-RU" sz="1400" dirty="0" smtClean="0"/>
              <a:t>. Неоднократно она ходила пешком в </a:t>
            </a:r>
            <a:r>
              <a:rPr lang="ru-RU" sz="1400" dirty="0" smtClean="0">
                <a:hlinkClick r:id="rId6"/>
              </a:rPr>
              <a:t>Иерусалим</a:t>
            </a:r>
            <a:r>
              <a:rPr lang="ru-RU" sz="1400" dirty="0" smtClean="0"/>
              <a:t>. Последний раз — в 1912 году. Большое впечатление в </a:t>
            </a:r>
            <a:r>
              <a:rPr lang="ru-RU" sz="1400" dirty="0" smtClean="0">
                <a:hlinkClick r:id="rId6"/>
              </a:rPr>
              <a:t>Иерусалиме</a:t>
            </a:r>
            <a:r>
              <a:rPr lang="ru-RU" sz="1400" dirty="0" smtClean="0"/>
              <a:t> на неё произвело схождение </a:t>
            </a:r>
            <a:r>
              <a:rPr lang="ru-RU" sz="1400" dirty="0" smtClean="0">
                <a:hlinkClick r:id="rId7"/>
              </a:rPr>
              <a:t>благодатного огня</a:t>
            </a:r>
            <a:r>
              <a:rPr lang="ru-RU" sz="1400" dirty="0" smtClean="0"/>
              <a:t>.</a:t>
            </a:r>
            <a:br>
              <a:rPr lang="ru-RU" sz="1400" dirty="0" smtClean="0"/>
            </a:br>
            <a:r>
              <a:rPr lang="ru-RU" sz="1400" dirty="0" smtClean="0"/>
              <a:t>Близ монастыря монахиня нашла источник, от воды которого люди стали получать исцеление. Позже у источника был построен скит с часовней в честь Пресвятой Троицы.</a:t>
            </a:r>
            <a:br>
              <a:rPr lang="ru-RU" sz="1400" dirty="0" smtClean="0"/>
            </a:br>
            <a:r>
              <a:rPr lang="ru-RU" sz="1400" dirty="0" smtClean="0"/>
              <a:t>В </a:t>
            </a:r>
            <a:r>
              <a:rPr lang="ru-RU" sz="1400" dirty="0" smtClean="0">
                <a:hlinkClick r:id="rId8"/>
              </a:rPr>
              <a:t>1919 году</a:t>
            </a:r>
            <a:r>
              <a:rPr lang="ru-RU" sz="1400" dirty="0" smtClean="0"/>
              <a:t> матушка </a:t>
            </a:r>
            <a:r>
              <a:rPr lang="ru-RU" sz="1400" dirty="0" err="1" smtClean="0"/>
              <a:t>Евникия</a:t>
            </a:r>
            <a:r>
              <a:rPr lang="ru-RU" sz="1400" dirty="0" smtClean="0"/>
              <a:t> приняла великую </a:t>
            </a:r>
            <a:r>
              <a:rPr lang="ru-RU" sz="1400" dirty="0" smtClean="0">
                <a:hlinkClick r:id="rId9"/>
              </a:rPr>
              <a:t>схиму</a:t>
            </a:r>
            <a:r>
              <a:rPr lang="ru-RU" sz="1400" dirty="0" smtClean="0"/>
              <a:t> с именем Зосима. Постриг совершил епископ </a:t>
            </a:r>
            <a:r>
              <a:rPr lang="ru-RU" sz="1400" dirty="0" smtClean="0">
                <a:hlinkClick r:id="rId10"/>
              </a:rPr>
              <a:t>Андрей (Ухтомский)</a:t>
            </a:r>
            <a:r>
              <a:rPr lang="ru-RU" sz="1400" dirty="0" smtClean="0"/>
              <a:t>. После принятия великой схимы мать </a:t>
            </a:r>
            <a:r>
              <a:rPr lang="ru-RU" sz="1400" dirty="0" err="1" smtClean="0"/>
              <a:t>Евкимия</a:t>
            </a:r>
            <a:r>
              <a:rPr lang="ru-RU" sz="1400" dirty="0" smtClean="0"/>
              <a:t> постоянно спала в кипарисовом гробу, привезенном из Иерусалима. В </a:t>
            </a:r>
            <a:r>
              <a:rPr lang="ru-RU" sz="1400" dirty="0" smtClean="0">
                <a:hlinkClick r:id="rId11"/>
              </a:rPr>
              <a:t>1923 году</a:t>
            </a:r>
            <a:r>
              <a:rPr lang="ru-RU" sz="1400" dirty="0" smtClean="0"/>
              <a:t> монастырь был закрыт и Зосима поселилась в селе </a:t>
            </a:r>
            <a:r>
              <a:rPr lang="ru-RU" sz="1400" dirty="0" err="1" smtClean="0"/>
              <a:t>Ново-Архангеловка</a:t>
            </a:r>
            <a:r>
              <a:rPr lang="ru-RU" sz="1400" dirty="0" smtClean="0"/>
              <a:t>.</a:t>
            </a:r>
            <a:br>
              <a:rPr lang="ru-RU" sz="1400" dirty="0" smtClean="0"/>
            </a:br>
            <a:r>
              <a:rPr lang="ru-RU" sz="1400" dirty="0" smtClean="0"/>
              <a:t>К матушке Зосиме постоянно приезжало множество народу из Уфимской, Челябинской, Самарской и Саратовской областей. Люди несли ей свои заботы, недуги, заболевания. Всем она помогала словами утешения, исцеляла их недуги.</a:t>
            </a:r>
            <a:br>
              <a:rPr lang="ru-RU" sz="1400" dirty="0" smtClean="0"/>
            </a:br>
            <a:r>
              <a:rPr lang="ru-RU" sz="1400" dirty="0" smtClean="0"/>
              <a:t>Прожила схимонахиня Зосима </a:t>
            </a:r>
            <a:r>
              <a:rPr lang="ru-RU" sz="1400" dirty="0" err="1" smtClean="0"/>
              <a:t>Эннатская</a:t>
            </a:r>
            <a:r>
              <a:rPr lang="ru-RU" sz="1400" dirty="0" smtClean="0"/>
              <a:t> 115 лет. Скончалась в селе </a:t>
            </a:r>
            <a:r>
              <a:rPr lang="ru-RU" sz="1400" dirty="0" err="1" smtClean="0"/>
              <a:t>Сенцовка</a:t>
            </a:r>
            <a:r>
              <a:rPr lang="ru-RU" sz="1400" dirty="0" smtClean="0"/>
              <a:t> </a:t>
            </a:r>
            <a:r>
              <a:rPr lang="ru-RU" sz="1400" dirty="0" err="1" smtClean="0"/>
              <a:t>Шарлыкского</a:t>
            </a:r>
            <a:r>
              <a:rPr lang="ru-RU" sz="1400" dirty="0" smtClean="0"/>
              <a:t> района Оренбургской области.</a:t>
            </a:r>
            <a:br>
              <a:rPr lang="ru-RU" sz="1400" dirty="0" smtClean="0"/>
            </a:br>
            <a:r>
              <a:rPr lang="ru-RU" sz="1400" dirty="0" smtClean="0">
                <a:solidFill>
                  <a:schemeClr val="accent2">
                    <a:lumMod val="75000"/>
                  </a:schemeClr>
                </a:solidFill>
              </a:rPr>
              <a:t/>
            </a:r>
            <a:br>
              <a:rPr lang="ru-RU" sz="1400" dirty="0" smtClean="0">
                <a:solidFill>
                  <a:schemeClr val="accent2">
                    <a:lumMod val="75000"/>
                  </a:schemeClr>
                </a:solidFill>
              </a:rPr>
            </a:br>
            <a:endParaRPr lang="ru-RU" sz="1400" dirty="0">
              <a:solidFill>
                <a:schemeClr val="accent2">
                  <a:lumMod val="75000"/>
                </a:schemeClr>
              </a:solidFill>
            </a:endParaRPr>
          </a:p>
        </p:txBody>
      </p:sp>
    </p:spTree>
    <p:extLst>
      <p:ext uri="{BB962C8B-B14F-4D97-AF65-F5344CB8AC3E}">
        <p14:creationId xmlns:p14="http://schemas.microsoft.com/office/powerpoint/2010/main" val="682694587"/>
      </p:ext>
    </p:extLst>
  </p:cSld>
  <p:clrMapOvr>
    <a:masterClrMapping/>
  </p:clrMapOvr>
  <p:transition spd="slow" advClick="0" advTm="20000">
    <p:plus/>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5"/>
          <p:cNvSpPr>
            <a:spLocks noGrp="1"/>
          </p:cNvSpPr>
          <p:nvPr>
            <p:ph type="title"/>
          </p:nvPr>
        </p:nvSpPr>
        <p:spPr>
          <a:xfrm>
            <a:off x="4572000" y="2846377"/>
            <a:ext cx="4267199" cy="1165245"/>
          </a:xfrm>
        </p:spPr>
        <p:txBody>
          <a:bodyPr>
            <a:normAutofit fontScale="90000"/>
          </a:bodyPr>
          <a:lstStyle/>
          <a:p>
            <a:pPr algn="r" fontAlgn="base"/>
            <a:r>
              <a:rPr lang="ru-RU" sz="1600" b="1" u="sng" dirty="0"/>
              <a:t>Иконы находящиеся в церкви </a:t>
            </a:r>
            <a:r>
              <a:rPr lang="ru-RU" sz="2000" b="1" dirty="0" smtClean="0">
                <a:solidFill>
                  <a:schemeClr val="accent2">
                    <a:lumMod val="75000"/>
                  </a:schemeClr>
                </a:solidFill>
              </a:rPr>
              <a:t/>
            </a:r>
            <a:br>
              <a:rPr lang="ru-RU" sz="2000" b="1" dirty="0" smtClean="0">
                <a:solidFill>
                  <a:schemeClr val="accent2">
                    <a:lumMod val="75000"/>
                  </a:schemeClr>
                </a:solidFill>
              </a:rPr>
            </a:br>
            <a:r>
              <a:rPr lang="ru-RU" sz="2000" b="1" dirty="0" smtClean="0">
                <a:solidFill>
                  <a:schemeClr val="accent2">
                    <a:lumMod val="75000"/>
                  </a:schemeClr>
                </a:solidFill>
              </a:rPr>
              <a:t>Тихвинская икона пресвятой богородицы</a:t>
            </a:r>
            <a:br>
              <a:rPr lang="ru-RU" sz="2000" b="1" dirty="0" smtClean="0">
                <a:solidFill>
                  <a:schemeClr val="accent2">
                    <a:lumMod val="75000"/>
                  </a:schemeClr>
                </a:solidFill>
              </a:rPr>
            </a:br>
            <a:r>
              <a:rPr lang="ru-RU" sz="2000" b="1" dirty="0">
                <a:solidFill>
                  <a:schemeClr val="accent2">
                    <a:lumMod val="75000"/>
                  </a:schemeClr>
                </a:solidFill>
              </a:rPr>
              <a:t/>
            </a:r>
            <a:br>
              <a:rPr lang="ru-RU" sz="2000" b="1" dirty="0">
                <a:solidFill>
                  <a:schemeClr val="accent2">
                    <a:lumMod val="75000"/>
                  </a:schemeClr>
                </a:solidFill>
              </a:rPr>
            </a:br>
            <a:r>
              <a:rPr lang="ru-RU" sz="1300" dirty="0">
                <a:solidFill>
                  <a:schemeClr val="accent2">
                    <a:lumMod val="75000"/>
                  </a:schemeClr>
                </a:solidFill>
              </a:rPr>
              <a:t>Тихвинская икона Божией Матери, искренне почитаемая в православной церкви, появилась на свет в 1383 году. По словам предания, создателем этого чуда, считающегося сверстницей Пресвятой Богородицы, называют евангелиста по имени Лука. Лик Тихвинской Иконы Божией Матери великое число раз вдохновлял и поражал верующих людей чудодейственными знамениями и свойствами.</a:t>
            </a:r>
            <a:br>
              <a:rPr lang="ru-RU" sz="1300" dirty="0">
                <a:solidFill>
                  <a:schemeClr val="accent2">
                    <a:lumMod val="75000"/>
                  </a:schemeClr>
                </a:solidFill>
              </a:rPr>
            </a:br>
            <a:r>
              <a:rPr lang="ru-RU" sz="1300" dirty="0">
                <a:solidFill>
                  <a:schemeClr val="accent2">
                    <a:lumMod val="75000"/>
                  </a:schemeClr>
                </a:solidFill>
              </a:rPr>
              <a:t>Значение святого образа было велико, поэтому на подаяния народа в ее честь возвели монастырь и храм.</a:t>
            </a:r>
            <a:br>
              <a:rPr lang="ru-RU" sz="1300" dirty="0">
                <a:solidFill>
                  <a:schemeClr val="accent2">
                    <a:lumMod val="75000"/>
                  </a:schemeClr>
                </a:solidFill>
              </a:rPr>
            </a:br>
            <a:r>
              <a:rPr lang="ru-RU" sz="1300" dirty="0">
                <a:solidFill>
                  <a:schemeClr val="accent2">
                    <a:lumMod val="75000"/>
                  </a:schemeClr>
                </a:solidFill>
              </a:rPr>
              <a:t>Первое появление изображения в предании датируется 1383 годом. В рукописных сказаниях того времени говориться, что лик святой девы шествовал по селениям на руках ангелов и представал перед взором восторженного населения. Своё шествие она остановила на берегу реки </a:t>
            </a:r>
            <a:r>
              <a:rPr lang="ru-RU" sz="1300" dirty="0" err="1">
                <a:solidFill>
                  <a:schemeClr val="accent2">
                    <a:lumMod val="75000"/>
                  </a:schemeClr>
                </a:solidFill>
              </a:rPr>
              <a:t>Тихвинка</a:t>
            </a:r>
            <a:r>
              <a:rPr lang="ru-RU" sz="1300" dirty="0">
                <a:solidFill>
                  <a:schemeClr val="accent2">
                    <a:lumMod val="75000"/>
                  </a:schemeClr>
                </a:solidFill>
              </a:rPr>
              <a:t>.</a:t>
            </a:r>
            <a:br>
              <a:rPr lang="ru-RU" sz="1300" dirty="0">
                <a:solidFill>
                  <a:schemeClr val="accent2">
                    <a:lumMod val="75000"/>
                  </a:schemeClr>
                </a:solidFill>
              </a:rPr>
            </a:br>
            <a:r>
              <a:rPr lang="ru-RU" sz="1300" dirty="0">
                <a:solidFill>
                  <a:schemeClr val="accent2">
                    <a:lumMod val="75000"/>
                  </a:schemeClr>
                </a:solidFill>
              </a:rPr>
              <a:t>Чудотворная сила определяется тем фактом, что образ возникал в малообжитых землях, где не было христианства. Предание гласит, что на берегу </a:t>
            </a:r>
            <a:r>
              <a:rPr lang="ru-RU" sz="1300" dirty="0" err="1">
                <a:solidFill>
                  <a:schemeClr val="accent2">
                    <a:lumMod val="75000"/>
                  </a:schemeClr>
                </a:solidFill>
              </a:rPr>
              <a:t>Тихвинки</a:t>
            </a:r>
            <a:r>
              <a:rPr lang="ru-RU" sz="1300" dirty="0">
                <a:solidFill>
                  <a:schemeClr val="accent2">
                    <a:lumMod val="75000"/>
                  </a:schemeClr>
                </a:solidFill>
              </a:rPr>
              <a:t> построили деревянный храм Успения Богородицы, где своё пристанище нашёл этот святой образ. Летопись утверждает о трёх случаях пожаров в самой церкви, однако, изображение совсем не пострадало.</a:t>
            </a:r>
            <a:br>
              <a:rPr lang="ru-RU" sz="1300" dirty="0">
                <a:solidFill>
                  <a:schemeClr val="accent2">
                    <a:lumMod val="75000"/>
                  </a:schemeClr>
                </a:solidFill>
              </a:rPr>
            </a:br>
            <a:r>
              <a:rPr lang="ru-RU" sz="1300" dirty="0">
                <a:solidFill>
                  <a:schemeClr val="accent2">
                    <a:lumMod val="75000"/>
                  </a:schemeClr>
                </a:solidFill>
              </a:rPr>
              <a:t>Этот чудотворный лик, по словам истории, перебирался из городов, где боролись против иконописи, в благоприятные места. После взятия Константинополя турецкими войсками, икона нашла новый удел — Святую Русь. С этих времён поднялся статус славянского государства.</a:t>
            </a:r>
            <a:br>
              <a:rPr lang="ru-RU" sz="1300" dirty="0">
                <a:solidFill>
                  <a:schemeClr val="accent2">
                    <a:lumMod val="75000"/>
                  </a:schemeClr>
                </a:solidFill>
              </a:rPr>
            </a:br>
            <a:endParaRPr lang="ru-RU" sz="1300" dirty="0" smtClean="0">
              <a:solidFill>
                <a:schemeClr val="accent2">
                  <a:lumMod val="75000"/>
                </a:schemeClr>
              </a:solidFill>
            </a:endParaRPr>
          </a:p>
        </p:txBody>
      </p:sp>
      <p:pic>
        <p:nvPicPr>
          <p:cNvPr id="5122" name="Picture 2" descr="C:\Users\777\Desktop\SNC1677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7158" y="214290"/>
            <a:ext cx="4056353" cy="611500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682694587"/>
      </p:ext>
    </p:extLst>
  </p:cSld>
  <p:clrMapOvr>
    <a:masterClrMapping/>
  </p:clrMapOvr>
  <p:transition spd="slow" advClick="0" advTm="20000">
    <p:plus/>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2" nodeType="after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5"/>
          <p:cNvSpPr>
            <a:spLocks noGrp="1"/>
          </p:cNvSpPr>
          <p:nvPr>
            <p:ph type="title"/>
          </p:nvPr>
        </p:nvSpPr>
        <p:spPr>
          <a:xfrm>
            <a:off x="431801" y="5929330"/>
            <a:ext cx="3282943" cy="428629"/>
          </a:xfrm>
        </p:spPr>
        <p:txBody>
          <a:bodyPr>
            <a:noAutofit/>
          </a:bodyPr>
          <a:lstStyle/>
          <a:p>
            <a:pPr eaLnBrk="1" hangingPunct="1"/>
            <a:r>
              <a:rPr lang="ru-RU" sz="1800" b="1" dirty="0" smtClean="0">
                <a:solidFill>
                  <a:schemeClr val="accent2">
                    <a:lumMod val="75000"/>
                  </a:schemeClr>
                </a:solidFill>
              </a:rPr>
              <a:t>Вознесение господне</a:t>
            </a:r>
          </a:p>
        </p:txBody>
      </p:sp>
      <p:pic>
        <p:nvPicPr>
          <p:cNvPr id="7170" name="Picture 2" descr="C:\Users\777\Desktop\SNC1677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034" y="500042"/>
            <a:ext cx="3071833" cy="52550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Прямоугольник 1"/>
          <p:cNvSpPr/>
          <p:nvPr/>
        </p:nvSpPr>
        <p:spPr>
          <a:xfrm>
            <a:off x="3995936" y="1120676"/>
            <a:ext cx="4572000" cy="5262979"/>
          </a:xfrm>
          <a:prstGeom prst="rect">
            <a:avLst/>
          </a:prstGeom>
        </p:spPr>
        <p:txBody>
          <a:bodyPr>
            <a:spAutoFit/>
          </a:bodyPr>
          <a:lstStyle/>
          <a:p>
            <a:pPr algn="r" fontAlgn="base"/>
            <a:r>
              <a:rPr lang="ru-RU" sz="1400" b="1" u="sng" dirty="0"/>
              <a:t>Иконы находящиеся в церкви </a:t>
            </a:r>
          </a:p>
          <a:p>
            <a:pPr algn="r" fontAlgn="base"/>
            <a:endParaRPr lang="ru-RU" sz="1400" dirty="0" smtClean="0">
              <a:solidFill>
                <a:schemeClr val="accent2">
                  <a:lumMod val="75000"/>
                </a:schemeClr>
              </a:solidFill>
            </a:endParaRPr>
          </a:p>
          <a:p>
            <a:pPr algn="just" fontAlgn="base"/>
            <a:endParaRPr lang="ru-RU" sz="1400" dirty="0" smtClean="0">
              <a:solidFill>
                <a:schemeClr val="accent2">
                  <a:lumMod val="75000"/>
                </a:schemeClr>
              </a:solidFill>
            </a:endParaRPr>
          </a:p>
          <a:p>
            <a:pPr algn="just" fontAlgn="base"/>
            <a:r>
              <a:rPr lang="ru-RU" sz="1400" dirty="0" smtClean="0">
                <a:solidFill>
                  <a:schemeClr val="accent2">
                    <a:lumMod val="75000"/>
                  </a:schemeClr>
                </a:solidFill>
              </a:rPr>
              <a:t>После </a:t>
            </a:r>
            <a:r>
              <a:rPr lang="ru-RU" sz="1400" dirty="0">
                <a:solidFill>
                  <a:schemeClr val="accent2">
                    <a:lumMod val="75000"/>
                  </a:schemeClr>
                </a:solidFill>
              </a:rPr>
              <a:t>чуда воскресения Христа, в честь которого христиане празднуют Пасху, вторым величайшим чудом явилось Его вознесение на сороковой день после Распятия, то есть окончание Его земного пути и возвращение к Отцу Небесному. Этот великий момент и изображает икона «Вознесение Господне». Она относится к иконам праздничного чина, поскольку само Вознесение Господне – это двунадесятый православный праздник.</a:t>
            </a:r>
            <a:br>
              <a:rPr lang="ru-RU" sz="1400" dirty="0">
                <a:solidFill>
                  <a:schemeClr val="accent2">
                    <a:lumMod val="75000"/>
                  </a:schemeClr>
                </a:solidFill>
              </a:rPr>
            </a:br>
            <a:r>
              <a:rPr lang="ru-RU" sz="1400" dirty="0">
                <a:solidFill>
                  <a:schemeClr val="accent2">
                    <a:lumMod val="75000"/>
                  </a:schemeClr>
                </a:solidFill>
              </a:rPr>
              <a:t>Значение Вознесения Господнего неоценимо – это самое важное событие, описанное в Новом Завете. Оно наглядно явило, что в Иисусе сочетаются две сущности – божественная и человеческая, которую Он принес в жертву во искупление первородного греха, тем самым дав обетование, что праведники смогут обрести вечную жизнь у Божественного Престола. Первородный грех закрыл людям путь к Царствию Божию, Спаситель же вновь открыл его, принеся Себя в жертву. Именно это открытие пути в Царствие Небесное и показывает икона Вознесения Господня.</a:t>
            </a:r>
            <a:br>
              <a:rPr lang="ru-RU" sz="1400" dirty="0">
                <a:solidFill>
                  <a:schemeClr val="accent2">
                    <a:lumMod val="75000"/>
                  </a:schemeClr>
                </a:solidFill>
              </a:rPr>
            </a:br>
            <a:endParaRPr lang="ru-RU" sz="1400" dirty="0">
              <a:solidFill>
                <a:schemeClr val="accent2">
                  <a:lumMod val="75000"/>
                </a:schemeClr>
              </a:solidFill>
            </a:endParaRPr>
          </a:p>
        </p:txBody>
      </p:sp>
    </p:spTree>
    <p:extLst>
      <p:ext uri="{BB962C8B-B14F-4D97-AF65-F5344CB8AC3E}">
        <p14:creationId xmlns:p14="http://schemas.microsoft.com/office/powerpoint/2010/main" val="287435377"/>
      </p:ext>
    </p:extLst>
  </p:cSld>
  <p:clrMapOvr>
    <a:masterClrMapping/>
  </p:clrMapOvr>
  <p:transition spd="slow" advClick="0" advTm="20000">
    <p:plus/>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C:\Users\777\Desktop\SNC1676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0628" y="1785926"/>
            <a:ext cx="2897175" cy="42336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Прямоугольник 8"/>
          <p:cNvSpPr/>
          <p:nvPr/>
        </p:nvSpPr>
        <p:spPr>
          <a:xfrm>
            <a:off x="4931787" y="710399"/>
            <a:ext cx="3551357" cy="646331"/>
          </a:xfrm>
          <a:prstGeom prst="rect">
            <a:avLst/>
          </a:prstGeom>
        </p:spPr>
        <p:txBody>
          <a:bodyPr wrap="none">
            <a:spAutoFit/>
          </a:bodyPr>
          <a:lstStyle/>
          <a:p>
            <a:r>
              <a:rPr lang="ru-RU" b="1" dirty="0" smtClean="0">
                <a:solidFill>
                  <a:schemeClr val="accent2">
                    <a:lumMod val="75000"/>
                  </a:schemeClr>
                </a:solidFill>
              </a:rPr>
              <a:t>Старинная икона Божьей Матери</a:t>
            </a:r>
          </a:p>
          <a:p>
            <a:r>
              <a:rPr lang="ru-RU" b="1" dirty="0" smtClean="0">
                <a:solidFill>
                  <a:schemeClr val="accent2">
                    <a:lumMod val="75000"/>
                  </a:schemeClr>
                </a:solidFill>
              </a:rPr>
              <a:t>Неопалимая </a:t>
            </a:r>
            <a:r>
              <a:rPr lang="ru-RU" b="1" dirty="0">
                <a:solidFill>
                  <a:schemeClr val="accent2">
                    <a:lumMod val="75000"/>
                  </a:schemeClr>
                </a:solidFill>
              </a:rPr>
              <a:t>К</a:t>
            </a:r>
            <a:r>
              <a:rPr lang="ru-RU" b="1" dirty="0" smtClean="0">
                <a:solidFill>
                  <a:schemeClr val="accent2">
                    <a:lumMod val="75000"/>
                  </a:schemeClr>
                </a:solidFill>
              </a:rPr>
              <a:t>упина</a:t>
            </a:r>
            <a:endParaRPr lang="ru-RU" dirty="0">
              <a:solidFill>
                <a:schemeClr val="accent2">
                  <a:lumMod val="75000"/>
                </a:schemeClr>
              </a:solidFill>
            </a:endParaRPr>
          </a:p>
        </p:txBody>
      </p:sp>
      <p:sp>
        <p:nvSpPr>
          <p:cNvPr id="2" name="Заголовок 1"/>
          <p:cNvSpPr>
            <a:spLocks noGrp="1"/>
          </p:cNvSpPr>
          <p:nvPr>
            <p:ph type="title"/>
          </p:nvPr>
        </p:nvSpPr>
        <p:spPr>
          <a:xfrm>
            <a:off x="457200" y="274637"/>
            <a:ext cx="3898776" cy="5744957"/>
          </a:xfrm>
        </p:spPr>
        <p:txBody>
          <a:bodyPr>
            <a:normAutofit/>
          </a:bodyPr>
          <a:lstStyle/>
          <a:p>
            <a:pPr algn="l" fontAlgn="base"/>
            <a:r>
              <a:rPr lang="ru-RU" sz="1400" b="1" u="sng" dirty="0"/>
              <a:t>Иконы находящиеся в церкви </a:t>
            </a:r>
            <a:br>
              <a:rPr lang="ru-RU" sz="1400" b="1" u="sng" dirty="0"/>
            </a:br>
            <a:r>
              <a:rPr lang="ru-RU" sz="1400" dirty="0" smtClean="0">
                <a:solidFill>
                  <a:schemeClr val="accent2">
                    <a:lumMod val="75000"/>
                  </a:schemeClr>
                </a:solidFill>
              </a:rPr>
              <a:t/>
            </a:r>
            <a:br>
              <a:rPr lang="ru-RU" sz="1400" dirty="0" smtClean="0">
                <a:solidFill>
                  <a:schemeClr val="accent2">
                    <a:lumMod val="75000"/>
                  </a:schemeClr>
                </a:solidFill>
              </a:rPr>
            </a:br>
            <a:r>
              <a:rPr lang="ru-RU" sz="1400" dirty="0" smtClean="0">
                <a:solidFill>
                  <a:schemeClr val="accent2">
                    <a:lumMod val="75000"/>
                  </a:schemeClr>
                </a:solidFill>
              </a:rPr>
              <a:t/>
            </a:r>
            <a:br>
              <a:rPr lang="ru-RU" sz="1400" dirty="0" smtClean="0">
                <a:solidFill>
                  <a:schemeClr val="accent2">
                    <a:lumMod val="75000"/>
                  </a:schemeClr>
                </a:solidFill>
              </a:rPr>
            </a:br>
            <a:r>
              <a:rPr lang="ru-RU" sz="1400" dirty="0" smtClean="0">
                <a:solidFill>
                  <a:schemeClr val="accent2">
                    <a:lumMod val="75000"/>
                  </a:schemeClr>
                </a:solidFill>
              </a:rPr>
              <a:t/>
            </a:r>
            <a:br>
              <a:rPr lang="ru-RU" sz="1400" dirty="0" smtClean="0">
                <a:solidFill>
                  <a:schemeClr val="accent2">
                    <a:lumMod val="75000"/>
                  </a:schemeClr>
                </a:solidFill>
              </a:rPr>
            </a:br>
            <a:r>
              <a:rPr lang="ru-RU" sz="1400" dirty="0" smtClean="0">
                <a:solidFill>
                  <a:schemeClr val="accent2">
                    <a:lumMod val="75000"/>
                  </a:schemeClr>
                </a:solidFill>
              </a:rPr>
              <a:t>Икона </a:t>
            </a:r>
            <a:r>
              <a:rPr lang="ru-RU" sz="1400" dirty="0">
                <a:solidFill>
                  <a:schemeClr val="accent2">
                    <a:lumMod val="75000"/>
                  </a:schemeClr>
                </a:solidFill>
              </a:rPr>
              <a:t>Божией Матери Неопалимая Купина относится к числу ветхозаветных прообразов лика Богоматери. Эта Покровительница олицетворяла собой не только безгреховное зачатие Защитницы Иисуса от Святого Духа, но также и прообраз Небесной Царицы, которая была рождена на греховной земле, но осталась не подневольной к прегрешениям. Чудотворная святыня способна защищать от молний, пожаров, грабителей и других преступников.</a:t>
            </a:r>
            <a:br>
              <a:rPr lang="ru-RU" sz="1400" dirty="0">
                <a:solidFill>
                  <a:schemeClr val="accent2">
                    <a:lumMod val="75000"/>
                  </a:schemeClr>
                </a:solidFill>
              </a:rPr>
            </a:br>
            <a:r>
              <a:rPr lang="ru-RU" sz="1400" dirty="0">
                <a:solidFill>
                  <a:schemeClr val="accent2">
                    <a:lumMod val="75000"/>
                  </a:schemeClr>
                </a:solidFill>
              </a:rPr>
              <a:t>Еще с давних пор христиане приходили молиться Царице Небесной, чтобы так помогла разрешить сложные жизненные ситуации.</a:t>
            </a:r>
            <a:br>
              <a:rPr lang="ru-RU" sz="1400" dirty="0">
                <a:solidFill>
                  <a:schemeClr val="accent2">
                    <a:lumMod val="75000"/>
                  </a:schemeClr>
                </a:solidFill>
              </a:rPr>
            </a:br>
            <a:endParaRPr lang="ru-RU" sz="1400" dirty="0">
              <a:solidFill>
                <a:schemeClr val="accent2">
                  <a:lumMod val="75000"/>
                </a:schemeClr>
              </a:solidFill>
            </a:endParaRPr>
          </a:p>
        </p:txBody>
      </p:sp>
    </p:spTree>
    <p:extLst>
      <p:ext uri="{BB962C8B-B14F-4D97-AF65-F5344CB8AC3E}">
        <p14:creationId xmlns:p14="http://schemas.microsoft.com/office/powerpoint/2010/main" val="682694587"/>
      </p:ext>
    </p:extLst>
  </p:cSld>
  <p:clrMapOvr>
    <a:masterClrMapping/>
  </p:clrMapOvr>
  <p:transition spd="slow" advClick="0" advTm="20000">
    <p:plus/>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ppt_x"/>
                                          </p:val>
                                        </p:tav>
                                        <p:tav tm="100000">
                                          <p:val>
                                            <p:strVal val="#ppt_x"/>
                                          </p:val>
                                        </p:tav>
                                      </p:tavLst>
                                    </p:anim>
                                    <p:anim calcmode="lin" valueType="num">
                                      <p:cBhvr additive="base">
                                        <p:cTn id="8" dur="500" fill="hold"/>
                                        <p:tgtEl>
                                          <p:spTgt spid="717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blinds(horizontal)">
                                      <p:cBhvr>
                                        <p:cTn id="16" dur="500"/>
                                        <p:tgtEl>
                                          <p:spTgt spid="9">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9939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5"/>
          <p:cNvSpPr>
            <a:spLocks noGrp="1"/>
          </p:cNvSpPr>
          <p:nvPr>
            <p:ph type="title"/>
          </p:nvPr>
        </p:nvSpPr>
        <p:spPr>
          <a:xfrm>
            <a:off x="395536" y="3933056"/>
            <a:ext cx="8352928" cy="2143141"/>
          </a:xfrm>
        </p:spPr>
        <p:txBody>
          <a:bodyPr>
            <a:normAutofit fontScale="90000"/>
          </a:bodyPr>
          <a:lstStyle/>
          <a:p>
            <a:r>
              <a:rPr lang="ru-RU" sz="1800" b="1" dirty="0" smtClean="0">
                <a:solidFill>
                  <a:schemeClr val="tx2">
                    <a:lumMod val="75000"/>
                  </a:schemeClr>
                </a:solidFill>
              </a:rPr>
              <a:t/>
            </a:r>
            <a:br>
              <a:rPr lang="ru-RU" sz="1800" b="1" dirty="0" smtClean="0">
                <a:solidFill>
                  <a:schemeClr val="tx2">
                    <a:lumMod val="75000"/>
                  </a:schemeClr>
                </a:solidFill>
              </a:rPr>
            </a:br>
            <a:r>
              <a:rPr lang="ru-RU" sz="1800" b="1" dirty="0" smtClean="0">
                <a:solidFill>
                  <a:schemeClr val="tx2">
                    <a:lumMod val="75000"/>
                  </a:schemeClr>
                </a:solidFill>
              </a:rPr>
              <a:t> (слайд-шоу)  </a:t>
            </a:r>
            <a:br>
              <a:rPr lang="ru-RU" sz="1800" b="1" dirty="0" smtClean="0">
                <a:solidFill>
                  <a:schemeClr val="tx2">
                    <a:lumMod val="75000"/>
                  </a:schemeClr>
                </a:solidFill>
              </a:rPr>
            </a:br>
            <a:r>
              <a:rPr lang="ru-RU" sz="3100" b="1" i="1" dirty="0" smtClean="0">
                <a:solidFill>
                  <a:srgbClr val="C00000"/>
                </a:solidFill>
                <a:effectLst>
                  <a:outerShdw blurRad="38100" dist="38100" dir="2700000" algn="tl">
                    <a:srgbClr val="000000">
                      <a:alpha val="43137"/>
                    </a:srgbClr>
                  </a:outerShdw>
                </a:effectLst>
              </a:rPr>
              <a:t>«Храм  Пророка Ильи - от начала до наших дней»</a:t>
            </a:r>
            <a:br>
              <a:rPr lang="ru-RU" sz="3100" b="1" i="1" dirty="0" smtClean="0">
                <a:solidFill>
                  <a:srgbClr val="C00000"/>
                </a:solidFill>
                <a:effectLst>
                  <a:outerShdw blurRad="38100" dist="38100" dir="2700000" algn="tl">
                    <a:srgbClr val="000000">
                      <a:alpha val="43137"/>
                    </a:srgbClr>
                  </a:outerShdw>
                </a:effectLst>
              </a:rPr>
            </a:br>
            <a:r>
              <a:rPr lang="ru-RU" sz="1000" b="1" i="1" dirty="0" smtClean="0">
                <a:solidFill>
                  <a:schemeClr val="accent4">
                    <a:lumMod val="75000"/>
                  </a:schemeClr>
                </a:solidFill>
              </a:rPr>
              <a:t/>
            </a:r>
            <a:br>
              <a:rPr lang="ru-RU" sz="1000" b="1" i="1" dirty="0" smtClean="0">
                <a:solidFill>
                  <a:schemeClr val="accent4">
                    <a:lumMod val="75000"/>
                  </a:schemeClr>
                </a:solidFill>
              </a:rPr>
            </a:br>
            <a:r>
              <a:rPr lang="ru-RU" sz="1800" b="1" dirty="0" smtClean="0">
                <a:solidFill>
                  <a:schemeClr val="tx2">
                    <a:lumMod val="75000"/>
                  </a:schemeClr>
                </a:solidFill>
              </a:rPr>
              <a:t> Коллективная работа </a:t>
            </a:r>
            <a:br>
              <a:rPr lang="ru-RU" sz="1800" b="1" dirty="0" smtClean="0">
                <a:solidFill>
                  <a:schemeClr val="tx2">
                    <a:lumMod val="75000"/>
                  </a:schemeClr>
                </a:solidFill>
              </a:rPr>
            </a:br>
            <a:r>
              <a:rPr lang="ru-RU" sz="1800" b="1" dirty="0" smtClean="0">
                <a:solidFill>
                  <a:schemeClr val="tx2">
                    <a:lumMod val="75000"/>
                  </a:schemeClr>
                </a:solidFill>
              </a:rPr>
              <a:t>Малиновской поселенческой библиотеки</a:t>
            </a:r>
            <a:r>
              <a:rPr lang="ru-RU" sz="1600" dirty="0"/>
              <a:t> </a:t>
            </a:r>
            <a:r>
              <a:rPr lang="ru-RU" sz="1600" dirty="0" smtClean="0"/>
              <a:t/>
            </a:r>
            <a:br>
              <a:rPr lang="ru-RU" sz="1600" dirty="0" smtClean="0"/>
            </a:br>
            <a:r>
              <a:rPr lang="ru-RU" sz="1800" b="1" dirty="0" smtClean="0">
                <a:solidFill>
                  <a:schemeClr val="tx2">
                    <a:lumMod val="75000"/>
                  </a:schemeClr>
                </a:solidFill>
              </a:rPr>
              <a:t>МАУК </a:t>
            </a:r>
            <a:r>
              <a:rPr lang="ru-RU" sz="1800" b="1" dirty="0">
                <a:solidFill>
                  <a:schemeClr val="tx2">
                    <a:lumMod val="75000"/>
                  </a:schemeClr>
                </a:solidFill>
              </a:rPr>
              <a:t>"Центральная меж поселенческая библиотека" </a:t>
            </a:r>
            <a:r>
              <a:rPr lang="ru-RU" sz="1800" b="1" dirty="0" err="1">
                <a:solidFill>
                  <a:schemeClr val="tx2">
                    <a:lumMod val="75000"/>
                  </a:schemeClr>
                </a:solidFill>
              </a:rPr>
              <a:t>Белебеевского</a:t>
            </a:r>
            <a:r>
              <a:rPr lang="ru-RU" sz="1800" b="1" dirty="0">
                <a:solidFill>
                  <a:schemeClr val="tx2">
                    <a:lumMod val="75000"/>
                  </a:schemeClr>
                </a:solidFill>
              </a:rPr>
              <a:t> района</a:t>
            </a:r>
            <a:r>
              <a:rPr lang="ru-RU" sz="1800" b="1" dirty="0" smtClean="0">
                <a:solidFill>
                  <a:schemeClr val="tx2">
                    <a:lumMod val="75000"/>
                  </a:schemeClr>
                </a:solidFill>
              </a:rPr>
              <a:t/>
            </a:r>
            <a:br>
              <a:rPr lang="ru-RU" sz="1800" b="1" dirty="0" smtClean="0">
                <a:solidFill>
                  <a:schemeClr val="tx2">
                    <a:lumMod val="75000"/>
                  </a:schemeClr>
                </a:solidFill>
              </a:rPr>
            </a:br>
            <a:r>
              <a:rPr lang="ru-RU" sz="1800" b="1" dirty="0" smtClean="0">
                <a:solidFill>
                  <a:schemeClr val="tx2">
                    <a:lumMod val="75000"/>
                  </a:schemeClr>
                </a:solidFill>
              </a:rPr>
              <a:t>и Малиновского СДК МАУК «МЦНК «Урал – Батыр»  МР </a:t>
            </a:r>
            <a:r>
              <a:rPr lang="ru-RU" sz="1800" b="1" dirty="0" err="1" smtClean="0">
                <a:solidFill>
                  <a:schemeClr val="tx2">
                    <a:lumMod val="75000"/>
                  </a:schemeClr>
                </a:solidFill>
              </a:rPr>
              <a:t>Белебеевский</a:t>
            </a:r>
            <a:r>
              <a:rPr lang="ru-RU" sz="1800" b="1" dirty="0" smtClean="0">
                <a:solidFill>
                  <a:schemeClr val="tx2">
                    <a:lumMod val="75000"/>
                  </a:schemeClr>
                </a:solidFill>
              </a:rPr>
              <a:t> район РБ</a:t>
            </a:r>
            <a:endParaRPr lang="ru-RU" sz="1800" b="1" i="1" dirty="0" smtClean="0">
              <a:solidFill>
                <a:schemeClr val="accent4">
                  <a:lumMod val="75000"/>
                </a:schemeClr>
              </a:solidFill>
            </a:endParaRPr>
          </a:p>
        </p:txBody>
      </p:sp>
      <p:pic>
        <p:nvPicPr>
          <p:cNvPr id="1026" name="Picture 2" descr="F:\Фото  клуба\IMG_20180619_14190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71670" y="214290"/>
            <a:ext cx="5072098" cy="380407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694587"/>
      </p:ext>
    </p:extLst>
  </p:cSld>
  <p:clrMapOvr>
    <a:masterClrMapping/>
  </p:clrMapOvr>
  <p:transition spd="slow" advClick="0" advTm="5000">
    <p:wedg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2000"/>
                                        <p:tgtEl>
                                          <p:spTgt spid="1026"/>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blinds(horizontal)">
                                      <p:cBhvr>
                                        <p:cTn id="11"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758" y="-2239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5"/>
          <p:cNvSpPr>
            <a:spLocks noGrp="1"/>
          </p:cNvSpPr>
          <p:nvPr>
            <p:ph type="title"/>
          </p:nvPr>
        </p:nvSpPr>
        <p:spPr>
          <a:xfrm>
            <a:off x="4143371" y="500042"/>
            <a:ext cx="4786347" cy="5786478"/>
          </a:xfrm>
        </p:spPr>
        <p:txBody>
          <a:bodyPr>
            <a:normAutofit fontScale="90000"/>
          </a:bodyPr>
          <a:lstStyle/>
          <a:p>
            <a:pPr algn="r"/>
            <a:r>
              <a:rPr lang="ru-RU" sz="1600" b="1" u="sng" dirty="0"/>
              <a:t>Иконы находящиеся в церкви </a:t>
            </a:r>
            <a:r>
              <a:rPr lang="ru-RU" sz="1600" b="1" u="sng" dirty="0" smtClean="0"/>
              <a:t/>
            </a:r>
            <a:br>
              <a:rPr lang="ru-RU" sz="1600" b="1" u="sng" dirty="0" smtClean="0"/>
            </a:br>
            <a:r>
              <a:rPr lang="ru-RU" sz="2000" b="1" dirty="0" smtClean="0">
                <a:solidFill>
                  <a:schemeClr val="accent2">
                    <a:lumMod val="75000"/>
                  </a:schemeClr>
                </a:solidFill>
              </a:rPr>
              <a:t/>
            </a:r>
            <a:br>
              <a:rPr lang="ru-RU" sz="2000" b="1" dirty="0" smtClean="0">
                <a:solidFill>
                  <a:schemeClr val="accent2">
                    <a:lumMod val="75000"/>
                  </a:schemeClr>
                </a:solidFill>
              </a:rPr>
            </a:br>
            <a:r>
              <a:rPr lang="ru-RU" sz="2000" b="1" dirty="0" smtClean="0">
                <a:solidFill>
                  <a:schemeClr val="accent2">
                    <a:lumMod val="75000"/>
                  </a:schemeClr>
                </a:solidFill>
              </a:rPr>
              <a:t>Варвара </a:t>
            </a:r>
            <a:r>
              <a:rPr lang="ru-RU" sz="2000" b="1" dirty="0" err="1" smtClean="0">
                <a:solidFill>
                  <a:schemeClr val="accent2">
                    <a:lumMod val="75000"/>
                  </a:schemeClr>
                </a:solidFill>
              </a:rPr>
              <a:t>скворчихинская</a:t>
            </a:r>
            <a:r>
              <a:rPr lang="ru-RU" sz="2000" b="1" dirty="0" smtClean="0">
                <a:solidFill>
                  <a:schemeClr val="accent2">
                    <a:lumMod val="75000"/>
                  </a:schemeClr>
                </a:solidFill>
              </a:rPr>
              <a:t/>
            </a:r>
            <a:br>
              <a:rPr lang="ru-RU" sz="2000" b="1" dirty="0" smtClean="0">
                <a:solidFill>
                  <a:schemeClr val="accent2">
                    <a:lumMod val="75000"/>
                  </a:schemeClr>
                </a:solidFill>
              </a:rPr>
            </a:br>
            <a:r>
              <a:rPr lang="ru-RU" sz="2000" b="1" dirty="0" smtClean="0">
                <a:solidFill>
                  <a:schemeClr val="accent2">
                    <a:lumMod val="75000"/>
                  </a:schemeClr>
                </a:solidFill>
              </a:rPr>
              <a:t/>
            </a:r>
            <a:br>
              <a:rPr lang="ru-RU" sz="2000" b="1" dirty="0" smtClean="0">
                <a:solidFill>
                  <a:schemeClr val="accent2">
                    <a:lumMod val="75000"/>
                  </a:schemeClr>
                </a:solidFill>
              </a:rPr>
            </a:br>
            <a:r>
              <a:rPr lang="ru-RU" sz="1600" b="1" dirty="0" smtClean="0">
                <a:solidFill>
                  <a:schemeClr val="accent2">
                    <a:lumMod val="75000"/>
                  </a:schemeClr>
                </a:solidFill>
              </a:rPr>
              <a:t>По неизреченной своей милости, сподобил Господь уфимской земле во времена воинствующего безбожия обрести великую исповедницу веры , подвижницу духа. Имя ее  - Варвара Васильевна Архангельская.  Родилась  она 20 ноября 1890 года в семье скромного сельского священника. Вареньке  едва минуло два годика когда умерла ее мама, а 9 апреля 1897 года умер папа, отец Василий. Около 12 лет  ее привезли в Уфу поступать в епархиальное женское училище, и по результатам выпускных испытаний в июне 1909 года Варвара Архангельская была признана окончившей «Полный учебный курс епархиального училища на звание домашней учительницы» и получила аттестат. До 1924 года Варвара Васильевна работала в разных школах, а в 1924 году учительницу перевели в </a:t>
            </a:r>
            <a:r>
              <a:rPr lang="ru-RU" sz="1600" b="1" dirty="0" err="1" smtClean="0">
                <a:solidFill>
                  <a:schemeClr val="accent2">
                    <a:lumMod val="75000"/>
                  </a:schemeClr>
                </a:solidFill>
              </a:rPr>
              <a:t>Кандаурскую</a:t>
            </a:r>
            <a:r>
              <a:rPr lang="ru-RU" sz="1600" b="1" dirty="0" smtClean="0">
                <a:solidFill>
                  <a:schemeClr val="accent2">
                    <a:lumMod val="75000"/>
                  </a:schemeClr>
                </a:solidFill>
              </a:rPr>
              <a:t> школу  </a:t>
            </a:r>
            <a:r>
              <a:rPr lang="ru-RU" sz="1600" b="1" dirty="0" err="1" smtClean="0">
                <a:solidFill>
                  <a:schemeClr val="accent2">
                    <a:lumMod val="75000"/>
                  </a:schemeClr>
                </a:solidFill>
              </a:rPr>
              <a:t>Стерлитамакского</a:t>
            </a:r>
            <a:r>
              <a:rPr lang="ru-RU" sz="1600" b="1" dirty="0" smtClean="0">
                <a:solidFill>
                  <a:schemeClr val="accent2">
                    <a:lumMod val="75000"/>
                  </a:schemeClr>
                </a:solidFill>
              </a:rPr>
              <a:t> кантона, в 1925-1926 г.г. Направили в Новониколаевку </a:t>
            </a:r>
            <a:r>
              <a:rPr lang="ru-RU" sz="1600" b="1" dirty="0" err="1" smtClean="0">
                <a:solidFill>
                  <a:schemeClr val="accent2">
                    <a:lumMod val="75000"/>
                  </a:schemeClr>
                </a:solidFill>
              </a:rPr>
              <a:t>Скворчихинского</a:t>
            </a:r>
            <a:r>
              <a:rPr lang="ru-RU" sz="1600" b="1" dirty="0" smtClean="0">
                <a:solidFill>
                  <a:schemeClr val="accent2">
                    <a:lumMod val="75000"/>
                  </a:schemeClr>
                </a:solidFill>
              </a:rPr>
              <a:t> сельсовета того же кантона, но осталась она в Скворчихе. В селе ее уважали, называли по имени, отчеству. Учеников она любила, и они были к ней привязаны. Обычная жизнь Варвары Васильевны окончилась в 1929 году. В обучении детей вере и молитве исповедница видела </a:t>
            </a:r>
            <a:r>
              <a:rPr lang="ru-RU" sz="1600" b="1" dirty="0" err="1" smtClean="0">
                <a:solidFill>
                  <a:schemeClr val="accent2">
                    <a:lumMod val="75000"/>
                  </a:schemeClr>
                </a:solidFill>
              </a:rPr>
              <a:t>иполнение</a:t>
            </a:r>
            <a:r>
              <a:rPr lang="ru-RU" sz="1600" b="1" dirty="0" smtClean="0">
                <a:solidFill>
                  <a:schemeClr val="accent2">
                    <a:lumMod val="75000"/>
                  </a:schemeClr>
                </a:solidFill>
              </a:rPr>
              <a:t> долга перед богом. Однажды директор школы объявил об ее увольнении. </a:t>
            </a:r>
            <a:endParaRPr lang="ru-RU" sz="1600" b="1" dirty="0" smtClean="0">
              <a:solidFill>
                <a:schemeClr val="accent2"/>
              </a:solidFill>
              <a:latin typeface="+mn-lt"/>
            </a:endParaRPr>
          </a:p>
        </p:txBody>
      </p:sp>
      <p:pic>
        <p:nvPicPr>
          <p:cNvPr id="1026" name="Picture 2" descr="StVarvara.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0034" y="1142984"/>
            <a:ext cx="3398777"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694587"/>
      </p:ext>
    </p:extLst>
  </p:cSld>
  <p:clrMapOvr>
    <a:masterClrMapping/>
  </p:clrMapOvr>
  <p:transition spd="slow" advClick="0" advTm="20000">
    <p:plus/>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5"/>
          <p:cNvSpPr>
            <a:spLocks noGrp="1"/>
          </p:cNvSpPr>
          <p:nvPr>
            <p:ph type="title"/>
          </p:nvPr>
        </p:nvSpPr>
        <p:spPr>
          <a:xfrm>
            <a:off x="4143371" y="500042"/>
            <a:ext cx="4786347" cy="5786478"/>
          </a:xfrm>
        </p:spPr>
        <p:txBody>
          <a:bodyPr>
            <a:normAutofit fontScale="90000"/>
          </a:bodyPr>
          <a:lstStyle/>
          <a:p>
            <a:pPr algn="just"/>
            <a:r>
              <a:rPr lang="ru-RU" sz="2000" b="1" dirty="0" smtClean="0">
                <a:solidFill>
                  <a:schemeClr val="accent2">
                    <a:lumMod val="75000"/>
                  </a:schemeClr>
                </a:solidFill>
              </a:rPr>
              <a:t/>
            </a:r>
            <a:br>
              <a:rPr lang="ru-RU" sz="2000" b="1" dirty="0" smtClean="0">
                <a:solidFill>
                  <a:schemeClr val="accent2">
                    <a:lumMod val="75000"/>
                  </a:schemeClr>
                </a:solidFill>
              </a:rPr>
            </a:br>
            <a:r>
              <a:rPr lang="ru-RU" sz="2000" b="1" dirty="0" smtClean="0">
                <a:solidFill>
                  <a:schemeClr val="accent2">
                    <a:lumMod val="75000"/>
                  </a:schemeClr>
                </a:solidFill>
              </a:rPr>
              <a:t/>
            </a:r>
            <a:br>
              <a:rPr lang="ru-RU" sz="2000" b="1" dirty="0" smtClean="0">
                <a:solidFill>
                  <a:schemeClr val="accent2">
                    <a:lumMod val="75000"/>
                  </a:schemeClr>
                </a:solidFill>
              </a:rPr>
            </a:br>
            <a:r>
              <a:rPr lang="ru-RU" sz="1600" b="1" dirty="0" smtClean="0">
                <a:solidFill>
                  <a:schemeClr val="accent2">
                    <a:lumMod val="75000"/>
                  </a:schemeClr>
                </a:solidFill>
                <a:cs typeface="Times New Roman" pitchFamily="18" charset="0"/>
              </a:rPr>
              <a:t>Более </a:t>
            </a:r>
            <a:r>
              <a:rPr lang="ru-RU" sz="1600" b="1" dirty="0">
                <a:solidFill>
                  <a:schemeClr val="accent2">
                    <a:lumMod val="75000"/>
                  </a:schemeClr>
                </a:solidFill>
                <a:cs typeface="Times New Roman" pitchFamily="18" charset="0"/>
              </a:rPr>
              <a:t>35 лет подвизалась подвижница в </a:t>
            </a:r>
            <a:r>
              <a:rPr lang="ru-RU" sz="1600" b="1" dirty="0" smtClean="0">
                <a:solidFill>
                  <a:schemeClr val="accent2">
                    <a:lumMod val="75000"/>
                  </a:schemeClr>
                </a:solidFill>
                <a:cs typeface="Times New Roman" pitchFamily="18" charset="0"/>
              </a:rPr>
              <a:t>затворе.</a:t>
            </a:r>
            <a:r>
              <a:rPr lang="ru-RU" sz="1600" b="1" dirty="0">
                <a:solidFill>
                  <a:schemeClr val="accent2">
                    <a:lumMod val="75000"/>
                  </a:schemeClr>
                </a:solidFill>
                <a:cs typeface="Times New Roman" pitchFamily="18" charset="0"/>
              </a:rPr>
              <a:t/>
            </a:r>
            <a:br>
              <a:rPr lang="ru-RU" sz="1600" b="1" dirty="0">
                <a:solidFill>
                  <a:schemeClr val="accent2">
                    <a:lumMod val="75000"/>
                  </a:schemeClr>
                </a:solidFill>
                <a:cs typeface="Times New Roman" pitchFamily="18" charset="0"/>
              </a:rPr>
            </a:br>
            <a:r>
              <a:rPr lang="ru-RU" sz="1600" b="1" dirty="0">
                <a:solidFill>
                  <a:schemeClr val="accent2">
                    <a:lumMod val="75000"/>
                  </a:schemeClr>
                </a:solidFill>
                <a:cs typeface="Times New Roman" pitchFamily="18" charset="0"/>
              </a:rPr>
              <a:t>Варвара с первых лет ухода в затвор принимала людей, требующих помощи и совета, совершала свой подвиг в тяжкое время гонений на Церковь, противостояла неверию и </a:t>
            </a:r>
            <a:r>
              <a:rPr lang="ru-RU" sz="1600" b="1" dirty="0" smtClean="0">
                <a:solidFill>
                  <a:schemeClr val="accent2">
                    <a:lumMod val="75000"/>
                  </a:schemeClr>
                </a:solidFill>
                <a:cs typeface="Times New Roman" pitchFamily="18" charset="0"/>
              </a:rPr>
              <a:t>безбожию.</a:t>
            </a:r>
            <a:r>
              <a:rPr lang="ru-RU" sz="1600" b="1" dirty="0">
                <a:solidFill>
                  <a:schemeClr val="accent2">
                    <a:lumMod val="75000"/>
                  </a:schemeClr>
                </a:solidFill>
                <a:cs typeface="Times New Roman" pitchFamily="18" charset="0"/>
              </a:rPr>
              <a:t/>
            </a:r>
            <a:br>
              <a:rPr lang="ru-RU" sz="1600" b="1" dirty="0">
                <a:solidFill>
                  <a:schemeClr val="accent2">
                    <a:lumMod val="75000"/>
                  </a:schemeClr>
                </a:solidFill>
                <a:cs typeface="Times New Roman" pitchFamily="18" charset="0"/>
              </a:rPr>
            </a:br>
            <a:r>
              <a:rPr lang="ru-RU" sz="1600" b="1" dirty="0">
                <a:solidFill>
                  <a:schemeClr val="accent2">
                    <a:lumMod val="75000"/>
                  </a:schemeClr>
                </a:solidFill>
                <a:cs typeface="Times New Roman" pitchFamily="18" charset="0"/>
              </a:rPr>
              <a:t>Носила Варвара старенькую фуфайку, хлопчатобумажное платье и чулки. Одежда была простая, чёрная, на ногах — резиновые калоши, иногда летом в жару надевала валенки. Одежду она носила всегда одну и ту же, не стирала её, сама не мылась, не расчёсывалась. На голове у затворницы была косыночка или </a:t>
            </a:r>
            <a:r>
              <a:rPr lang="ru-RU" sz="1600" b="1" dirty="0" smtClean="0">
                <a:solidFill>
                  <a:schemeClr val="accent2">
                    <a:lumMod val="75000"/>
                  </a:schemeClr>
                </a:solidFill>
                <a:cs typeface="Times New Roman" pitchFamily="18" charset="0"/>
              </a:rPr>
              <a:t>тряпица.</a:t>
            </a:r>
            <a:r>
              <a:rPr lang="ru-RU" sz="1600" b="1" dirty="0">
                <a:solidFill>
                  <a:schemeClr val="accent2">
                    <a:lumMod val="75000"/>
                  </a:schemeClr>
                </a:solidFill>
              </a:rPr>
              <a:t> Много лет подвижница жила в полной темноте, почти не выходя на свет Божий. Днём подвижница молилась в сарае, ночами несла подвиг молитвенных бдений. На ночную молитву выходила к своему родничку. За все годы затвора блаженная ни разу не была в церкви, однако, ни от церкви, ни от её таинств и традиций блаженная не отходила. Она причащалась и неоднократно теми священниками, которые посещали её в затворе</a:t>
            </a:r>
            <a:r>
              <a:rPr lang="ru-RU" sz="1600" b="1" dirty="0" smtClean="0">
                <a:solidFill>
                  <a:schemeClr val="accent2">
                    <a:lumMod val="75000"/>
                  </a:schemeClr>
                </a:solidFill>
              </a:rPr>
              <a:t>.</a:t>
            </a:r>
            <a:r>
              <a:rPr lang="ru-RU" sz="1600" b="1" dirty="0">
                <a:solidFill>
                  <a:schemeClr val="accent2">
                    <a:lumMod val="75000"/>
                  </a:schemeClr>
                </a:solidFill>
              </a:rPr>
              <a:t> Народное почитание блаженной с годами не ослабело. В 2000 году по благословению Святейшего Патриарха Московского и всея Руси Алексия II состоялось обретение мощей Варвары </a:t>
            </a:r>
            <a:r>
              <a:rPr lang="ru-RU" sz="1600" b="1" dirty="0" err="1">
                <a:solidFill>
                  <a:schemeClr val="accent2">
                    <a:lumMod val="75000"/>
                  </a:schemeClr>
                </a:solidFill>
              </a:rPr>
              <a:t>Скворчихинской</a:t>
            </a:r>
            <a:r>
              <a:rPr lang="ru-RU" sz="1600" b="1" dirty="0">
                <a:solidFill>
                  <a:schemeClr val="accent2">
                    <a:lumMod val="75000"/>
                  </a:schemeClr>
                </a:solidFill>
              </a:rPr>
              <a:t>, ныне они находятся в Богородице-Тихвинской женском монастыре поселка Приютово </a:t>
            </a:r>
            <a:r>
              <a:rPr lang="ru-RU" sz="1600" b="1" dirty="0" err="1">
                <a:solidFill>
                  <a:schemeClr val="accent2">
                    <a:lumMod val="75000"/>
                  </a:schemeClr>
                </a:solidFill>
              </a:rPr>
              <a:t>Белебеевского</a:t>
            </a:r>
            <a:r>
              <a:rPr lang="ru-RU" sz="1600" b="1" dirty="0">
                <a:solidFill>
                  <a:schemeClr val="accent2">
                    <a:lumMod val="75000"/>
                  </a:schemeClr>
                </a:solidFill>
              </a:rPr>
              <a:t> района Республики Башкортостан.</a:t>
            </a:r>
            <a:r>
              <a:rPr lang="ru-RU" sz="1600" b="1" dirty="0">
                <a:solidFill>
                  <a:schemeClr val="accent2">
                    <a:lumMod val="75000"/>
                  </a:schemeClr>
                </a:solidFill>
                <a:cs typeface="Times New Roman" pitchFamily="18" charset="0"/>
              </a:rPr>
              <a:t/>
            </a:r>
            <a:br>
              <a:rPr lang="ru-RU" sz="1600" b="1" dirty="0">
                <a:solidFill>
                  <a:schemeClr val="accent2">
                    <a:lumMod val="75000"/>
                  </a:schemeClr>
                </a:solidFill>
                <a:cs typeface="Times New Roman" pitchFamily="18" charset="0"/>
              </a:rPr>
            </a:br>
            <a:r>
              <a:rPr lang="ru-RU" sz="1600" b="1" dirty="0" smtClean="0">
                <a:solidFill>
                  <a:schemeClr val="accent2">
                    <a:lumMod val="75000"/>
                  </a:schemeClr>
                </a:solidFill>
              </a:rPr>
              <a:t/>
            </a:r>
            <a:br>
              <a:rPr lang="ru-RU" sz="1600" b="1" dirty="0" smtClean="0">
                <a:solidFill>
                  <a:schemeClr val="accent2">
                    <a:lumMod val="75000"/>
                  </a:schemeClr>
                </a:solidFill>
              </a:rPr>
            </a:br>
            <a:endParaRPr lang="ru-RU" sz="1600" b="1" dirty="0" smtClean="0">
              <a:solidFill>
                <a:schemeClr val="accent2">
                  <a:lumMod val="75000"/>
                </a:schemeClr>
              </a:solidFill>
            </a:endParaRPr>
          </a:p>
        </p:txBody>
      </p:sp>
      <p:pic>
        <p:nvPicPr>
          <p:cNvPr id="6146" name="Picture 2" descr="C:\Users\777\Desktop\SNC1678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472" y="428604"/>
            <a:ext cx="3286148" cy="574938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78627354"/>
      </p:ext>
    </p:extLst>
  </p:cSld>
  <p:clrMapOvr>
    <a:masterClrMapping/>
  </p:clrMapOvr>
  <p:transition spd="slow" advClick="0" advTm="20000">
    <p:plus/>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5"/>
          <p:cNvSpPr>
            <a:spLocks noGrp="1"/>
          </p:cNvSpPr>
          <p:nvPr>
            <p:ph type="title"/>
          </p:nvPr>
        </p:nvSpPr>
        <p:spPr>
          <a:xfrm>
            <a:off x="357158" y="5357826"/>
            <a:ext cx="8143931" cy="1143008"/>
          </a:xfrm>
        </p:spPr>
        <p:txBody>
          <a:bodyPr>
            <a:noAutofit/>
          </a:bodyPr>
          <a:lstStyle/>
          <a:p>
            <a:r>
              <a:rPr lang="ru-RU" sz="1600" b="1" dirty="0" smtClean="0">
                <a:solidFill>
                  <a:schemeClr val="accent2">
                    <a:lumMod val="75000"/>
                  </a:schemeClr>
                </a:solidFill>
              </a:rPr>
              <a:t>Славная история села продлилась целое столетие. Когда-то </a:t>
            </a:r>
            <a:r>
              <a:rPr lang="ru-RU" sz="1600" b="1" dirty="0" err="1" smtClean="0">
                <a:solidFill>
                  <a:schemeClr val="accent2">
                    <a:lumMod val="75000"/>
                  </a:schemeClr>
                </a:solidFill>
              </a:rPr>
              <a:t>Ильинское-Рябаш</a:t>
            </a:r>
            <a:r>
              <a:rPr lang="ru-RU" sz="1600" b="1" dirty="0" smtClean="0">
                <a:solidFill>
                  <a:schemeClr val="accent2">
                    <a:lumMod val="75000"/>
                  </a:schemeClr>
                </a:solidFill>
              </a:rPr>
              <a:t> отличалось своей благоустроенностью и процветанием. Теперь многие узнают о нем благодаря списку </a:t>
            </a:r>
            <a:r>
              <a:rPr lang="ru-RU" sz="1600" b="1" dirty="0" err="1" smtClean="0">
                <a:solidFill>
                  <a:schemeClr val="accent2">
                    <a:lumMod val="75000"/>
                  </a:schemeClr>
                </a:solidFill>
              </a:rPr>
              <a:t>новомучеников</a:t>
            </a:r>
            <a:r>
              <a:rPr lang="ru-RU" sz="1600" b="1" dirty="0" smtClean="0">
                <a:solidFill>
                  <a:schemeClr val="accent2">
                    <a:lumMod val="75000"/>
                  </a:schemeClr>
                </a:solidFill>
              </a:rPr>
              <a:t> и исповедников, причисленных к лику православных святых Юбилейным Архиерейским собором в 2000 году. </a:t>
            </a:r>
            <a:r>
              <a:rPr lang="ru-RU" sz="1600" b="1" dirty="0" smtClean="0">
                <a:solidFill>
                  <a:srgbClr val="FF0000"/>
                </a:solidFill>
              </a:rPr>
              <a:t/>
            </a:r>
            <a:br>
              <a:rPr lang="ru-RU" sz="1600" b="1" dirty="0" smtClean="0">
                <a:solidFill>
                  <a:srgbClr val="FF0000"/>
                </a:solidFill>
              </a:rPr>
            </a:br>
            <a:endParaRPr lang="ru-RU" sz="1600" b="1" dirty="0" smtClean="0">
              <a:solidFill>
                <a:srgbClr val="FF0000"/>
              </a:solidFill>
            </a:endParaRPr>
          </a:p>
        </p:txBody>
      </p:sp>
      <p:pic>
        <p:nvPicPr>
          <p:cNvPr id="12290" name="Picture 2" descr="H:\церковь\SNC1675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4414" y="214290"/>
            <a:ext cx="6429420" cy="482206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682694587"/>
      </p:ext>
    </p:extLst>
  </p:cSld>
  <p:clrMapOvr>
    <a:masterClrMapping/>
  </p:clrMapOvr>
  <p:transition spd="slow" advClick="0" advTm="10000">
    <p:randomBa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strVal val="#ppt_w*0.70"/>
                                          </p:val>
                                        </p:tav>
                                        <p:tav tm="100000">
                                          <p:val>
                                            <p:strVal val="#ppt_w"/>
                                          </p:val>
                                        </p:tav>
                                      </p:tavLst>
                                    </p:anim>
                                    <p:anim calcmode="lin" valueType="num">
                                      <p:cBhvr>
                                        <p:cTn id="8" dur="1000" fill="hold"/>
                                        <p:tgtEl>
                                          <p:spTgt spid="12290"/>
                                        </p:tgtEl>
                                        <p:attrNameLst>
                                          <p:attrName>ppt_h</p:attrName>
                                        </p:attrNameLst>
                                      </p:cBhvr>
                                      <p:tavLst>
                                        <p:tav tm="0">
                                          <p:val>
                                            <p:strVal val="#ppt_h"/>
                                          </p:val>
                                        </p:tav>
                                        <p:tav tm="100000">
                                          <p:val>
                                            <p:strVal val="#ppt_h"/>
                                          </p:val>
                                        </p:tav>
                                      </p:tavLst>
                                    </p:anim>
                                    <p:animEffect transition="in" filter="fade">
                                      <p:cBhvr>
                                        <p:cTn id="9" dur="1000"/>
                                        <p:tgtEl>
                                          <p:spTgt spid="12290"/>
                                        </p:tgtEl>
                                      </p:cBhvr>
                                    </p:animEffect>
                                  </p:childTnLst>
                                </p:cTn>
                              </p:par>
                            </p:childTnLst>
                          </p:cTn>
                        </p:par>
                        <p:par>
                          <p:cTn id="10" fill="hold">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blinds(horizontal)">
                                      <p:cBhvr>
                                        <p:cTn id="1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5"/>
          <p:cNvSpPr>
            <a:spLocks noGrp="1"/>
          </p:cNvSpPr>
          <p:nvPr>
            <p:ph type="title"/>
          </p:nvPr>
        </p:nvSpPr>
        <p:spPr>
          <a:xfrm>
            <a:off x="431800" y="593725"/>
            <a:ext cx="8550275" cy="1143000"/>
          </a:xfrm>
        </p:spPr>
        <p:txBody>
          <a:bodyPr>
            <a:normAutofit fontScale="90000"/>
          </a:bodyPr>
          <a:lstStyle/>
          <a:p>
            <a:r>
              <a:rPr lang="ru-RU" sz="1800" b="1" dirty="0" smtClean="0">
                <a:solidFill>
                  <a:schemeClr val="accent2">
                    <a:lumMod val="75000"/>
                  </a:schemeClr>
                </a:solidFill>
              </a:rPr>
              <a:t>Монахини монастыря во главе с настоятельницей монастыря матушкой </a:t>
            </a:r>
            <a:r>
              <a:rPr lang="ru-RU" sz="1800" b="1" dirty="0" err="1" smtClean="0">
                <a:solidFill>
                  <a:schemeClr val="accent2">
                    <a:lumMod val="75000"/>
                  </a:schemeClr>
                </a:solidFill>
              </a:rPr>
              <a:t>Евтропией</a:t>
            </a:r>
            <a:r>
              <a:rPr lang="ru-RU" sz="1800" b="1" dirty="0" smtClean="0">
                <a:solidFill>
                  <a:schemeClr val="accent2">
                    <a:lumMod val="75000"/>
                  </a:schemeClr>
                </a:solidFill>
              </a:rPr>
              <a:t> возрождают не только храм, но и святые источники </a:t>
            </a:r>
            <a:r>
              <a:rPr lang="ru-RU" sz="1800" b="1" dirty="0" err="1" smtClean="0">
                <a:solidFill>
                  <a:schemeClr val="accent2">
                    <a:lumMod val="75000"/>
                  </a:schemeClr>
                </a:solidFill>
              </a:rPr>
              <a:t>Иоана</a:t>
            </a:r>
            <a:r>
              <a:rPr lang="ru-RU" sz="1800" b="1" dirty="0" smtClean="0">
                <a:solidFill>
                  <a:schemeClr val="accent2">
                    <a:lumMod val="75000"/>
                  </a:schemeClr>
                </a:solidFill>
              </a:rPr>
              <a:t> Предтечи, находящиеся недалеко от церкви. Основная святыня – святой источник Тихвинской Божьей Матери. </a:t>
            </a:r>
          </a:p>
        </p:txBody>
      </p:sp>
      <p:pic>
        <p:nvPicPr>
          <p:cNvPr id="15362" name="Рисунок 13" descr="Святой источник в честь Тихвинской иконы Божьей Матери"/>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282" y="2643182"/>
            <a:ext cx="4650763" cy="3357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3" name="Рисунок 1" descr="http://kc45.mintrudrb.ru/system/images/posts/1/32826/post_single/_DSC0148.JPG?140541162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29256" y="2786058"/>
            <a:ext cx="3000396" cy="3077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82694587"/>
      </p:ext>
    </p:extLst>
  </p:cSld>
  <p:clrMapOvr>
    <a:masterClrMapping/>
  </p:clrMapOvr>
  <p:transition spd="slow" advClick="0" advTm="10000">
    <p:randomBa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5362"/>
                                        </p:tgtEl>
                                        <p:attrNameLst>
                                          <p:attrName>style.visibility</p:attrName>
                                        </p:attrNameLst>
                                      </p:cBhvr>
                                      <p:to>
                                        <p:strVal val="visible"/>
                                      </p:to>
                                    </p:set>
                                    <p:animEffect transition="in" filter="checkerboard(across)">
                                      <p:cBhvr>
                                        <p:cTn id="11" dur="500"/>
                                        <p:tgtEl>
                                          <p:spTgt spid="15362"/>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5363"/>
                                        </p:tgtEl>
                                        <p:attrNameLst>
                                          <p:attrName>style.visibility</p:attrName>
                                        </p:attrNameLst>
                                      </p:cBhvr>
                                      <p:to>
                                        <p:strVal val="visible"/>
                                      </p:to>
                                    </p:set>
                                    <p:animEffect transition="in" filter="checkerboard(across)">
                                      <p:cBhvr>
                                        <p:cTn id="15"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932040" y="1304201"/>
            <a:ext cx="4042792" cy="1426170"/>
          </a:xfrm>
        </p:spPr>
        <p:txBody>
          <a:bodyPr>
            <a:normAutofit fontScale="90000"/>
          </a:bodyPr>
          <a:lstStyle/>
          <a:p>
            <a:r>
              <a:rPr lang="ru-RU" sz="1800" b="1" dirty="0" smtClean="0">
                <a:solidFill>
                  <a:schemeClr val="accent2">
                    <a:lumMod val="75000"/>
                  </a:schemeClr>
                </a:solidFill>
              </a:rPr>
              <a:t>Отреставрированный и ухоженный </a:t>
            </a:r>
            <a:br>
              <a:rPr lang="ru-RU" sz="1800" b="1" dirty="0" smtClean="0">
                <a:solidFill>
                  <a:schemeClr val="accent2">
                    <a:lumMod val="75000"/>
                  </a:schemeClr>
                </a:solidFill>
              </a:rPr>
            </a:br>
            <a:r>
              <a:rPr lang="ru-RU" sz="1800" b="1" dirty="0" smtClean="0">
                <a:solidFill>
                  <a:schemeClr val="accent2">
                    <a:lumMod val="75000"/>
                  </a:schemeClr>
                </a:solidFill>
              </a:rPr>
              <a:t>источник </a:t>
            </a:r>
            <a:r>
              <a:rPr lang="ru-RU" sz="1800" b="1" dirty="0" err="1">
                <a:solidFill>
                  <a:schemeClr val="accent2">
                    <a:lumMod val="75000"/>
                  </a:schemeClr>
                </a:solidFill>
              </a:rPr>
              <a:t>свв</a:t>
            </a:r>
            <a:r>
              <a:rPr lang="ru-RU" sz="1800" b="1" dirty="0">
                <a:solidFill>
                  <a:schemeClr val="accent2">
                    <a:lumMod val="75000"/>
                  </a:schemeClr>
                </a:solidFill>
              </a:rPr>
              <a:t>. Царственных </a:t>
            </a:r>
            <a:r>
              <a:rPr lang="ru-RU" sz="1800" b="1" dirty="0" smtClean="0">
                <a:solidFill>
                  <a:schemeClr val="accent2">
                    <a:lumMod val="75000"/>
                  </a:schemeClr>
                </a:solidFill>
              </a:rPr>
              <a:t>Страстотерпцев </a:t>
            </a:r>
            <a:br>
              <a:rPr lang="ru-RU" sz="1800" b="1" dirty="0" smtClean="0">
                <a:solidFill>
                  <a:schemeClr val="accent2">
                    <a:lumMod val="75000"/>
                  </a:schemeClr>
                </a:solidFill>
              </a:rPr>
            </a:br>
            <a:r>
              <a:rPr lang="ru-RU" sz="1800" b="1" dirty="0" smtClean="0">
                <a:solidFill>
                  <a:schemeClr val="accent2">
                    <a:lumMod val="75000"/>
                  </a:schemeClr>
                </a:solidFill>
              </a:rPr>
              <a:t>на территории монастыря</a:t>
            </a:r>
            <a:r>
              <a:rPr lang="ru-RU" sz="1800" b="1" dirty="0">
                <a:solidFill>
                  <a:schemeClr val="accent2">
                    <a:lumMod val="75000"/>
                  </a:schemeClr>
                </a:solidFill>
              </a:rPr>
              <a:t/>
            </a:r>
            <a:br>
              <a:rPr lang="ru-RU" sz="1800" b="1" dirty="0">
                <a:solidFill>
                  <a:schemeClr val="accent2">
                    <a:lumMod val="75000"/>
                  </a:schemeClr>
                </a:solidFill>
              </a:rPr>
            </a:br>
            <a:endParaRPr lang="ru-RU" sz="1800" b="1" dirty="0">
              <a:solidFill>
                <a:schemeClr val="accent2">
                  <a:lumMod val="75000"/>
                </a:schemeClr>
              </a:solidFill>
            </a:endParaRPr>
          </a:p>
        </p:txBody>
      </p:sp>
      <p:pic>
        <p:nvPicPr>
          <p:cNvPr id="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552" y="404664"/>
            <a:ext cx="4300325" cy="3225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60932" y="3429000"/>
            <a:ext cx="4060895" cy="304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747301"/>
      </p:ext>
    </p:extLst>
  </p:cSld>
  <p:clrMapOvr>
    <a:masterClrMapping/>
  </p:clrMapOvr>
  <p:transition spd="slow" advClick="0" advTm="10000">
    <p:randomBa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par>
                          <p:cTn id="12" fill="hold">
                            <p:stCondLst>
                              <p:cond delay="2500"/>
                            </p:stCondLst>
                            <p:childTnLst>
                              <p:par>
                                <p:cTn id="13" presetID="8"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5"/>
          <p:cNvSpPr>
            <a:spLocks noGrp="1"/>
          </p:cNvSpPr>
          <p:nvPr>
            <p:ph type="title"/>
          </p:nvPr>
        </p:nvSpPr>
        <p:spPr>
          <a:xfrm>
            <a:off x="5429256" y="714355"/>
            <a:ext cx="3552819" cy="1785951"/>
          </a:xfrm>
        </p:spPr>
        <p:txBody>
          <a:bodyPr>
            <a:normAutofit/>
          </a:bodyPr>
          <a:lstStyle/>
          <a:p>
            <a:r>
              <a:rPr lang="ru-RU" sz="1800" b="1" dirty="0" smtClean="0">
                <a:solidFill>
                  <a:schemeClr val="accent2">
                    <a:lumMod val="75000"/>
                  </a:schemeClr>
                </a:solidFill>
              </a:rPr>
              <a:t> В километре от него еще один источник Пророка Ильи. </a:t>
            </a:r>
          </a:p>
        </p:txBody>
      </p:sp>
      <p:pic>
        <p:nvPicPr>
          <p:cNvPr id="16386" name="Рисунок 10" descr="Мои друзья Ромил Исмаилов, Тихон Синицын и я у святого источника Пророка Илии"/>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596" y="357167"/>
            <a:ext cx="4634563"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87" name="Рисунок 7" descr="http://kc45.mintrudrb.ru/system/images/posts/1/32828/post_single/_DSC0424.JPG?1405411646"/>
          <p:cNvPicPr>
            <a:picLocks noChangeAspect="1" noChangeArrowheads="1"/>
          </p:cNvPicPr>
          <p:nvPr/>
        </p:nvPicPr>
        <p:blipFill>
          <a:blip r:embed="rId5"/>
          <a:srcRect/>
          <a:stretch>
            <a:fillRect/>
          </a:stretch>
        </p:blipFill>
        <p:spPr bwMode="auto">
          <a:xfrm>
            <a:off x="5500694" y="3143248"/>
            <a:ext cx="3071834" cy="3007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82694587"/>
      </p:ext>
    </p:extLst>
  </p:cSld>
  <p:clrMapOvr>
    <a:masterClrMapping/>
  </p:clrMapOvr>
  <p:transition spd="slow" advClick="0" advTm="10000">
    <p:randomBa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6386"/>
                                        </p:tgtEl>
                                        <p:attrNameLst>
                                          <p:attrName>style.visibility</p:attrName>
                                        </p:attrNameLst>
                                      </p:cBhvr>
                                      <p:to>
                                        <p:strVal val="visible"/>
                                      </p:to>
                                    </p:set>
                                    <p:animEffect transition="in" filter="checkerboard(across)">
                                      <p:cBhvr>
                                        <p:cTn id="11" dur="500"/>
                                        <p:tgtEl>
                                          <p:spTgt spid="16386"/>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6387"/>
                                        </p:tgtEl>
                                        <p:attrNameLst>
                                          <p:attrName>style.visibility</p:attrName>
                                        </p:attrNameLst>
                                      </p:cBhvr>
                                      <p:to>
                                        <p:strVal val="visible"/>
                                      </p:to>
                                    </p:set>
                                    <p:animEffect transition="in" filter="checkerboard(across)">
                                      <p:cBhvr>
                                        <p:cTn id="15"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735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 name="Rectangle 1"/>
          <p:cNvSpPr>
            <a:spLocks noChangeArrowheads="1"/>
          </p:cNvSpPr>
          <p:nvPr/>
        </p:nvSpPr>
        <p:spPr bwMode="auto">
          <a:xfrm>
            <a:off x="542320" y="3140968"/>
            <a:ext cx="492922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2">
                    <a:lumMod val="75000"/>
                  </a:schemeClr>
                </a:solidFill>
                <a:effectLst/>
                <a:latin typeface="+mj-lt"/>
                <a:ea typeface="Calibri" pitchFamily="34" charset="0"/>
                <a:cs typeface="Times New Roman" pitchFamily="18" charset="0"/>
              </a:rPr>
              <a:t>Каждый год в пятницу Светлой седмицы (Пасхальной недели), 9 июля (26 июня по старому стилю) Святая Церковь празднует День памяти Тихвинской иконы Божией Матери, и сотни паломников совершают традиционный крестный ход с иконой </a:t>
            </a:r>
            <a:r>
              <a:rPr kumimoji="0" lang="ru-RU" b="1" i="0" u="none" strike="noStrike" cap="none" normalizeH="0" baseline="0" dirty="0" err="1" smtClean="0">
                <a:ln>
                  <a:noFill/>
                </a:ln>
                <a:solidFill>
                  <a:schemeClr val="accent2">
                    <a:lumMod val="75000"/>
                  </a:schemeClr>
                </a:solidFill>
                <a:effectLst/>
                <a:latin typeface="+mj-lt"/>
                <a:ea typeface="Calibri" pitchFamily="34" charset="0"/>
                <a:cs typeface="Times New Roman" pitchFamily="18" charset="0"/>
              </a:rPr>
              <a:t>Тихвенской</a:t>
            </a:r>
            <a:r>
              <a:rPr kumimoji="0" lang="ru-RU" b="1" i="0" u="none" strike="noStrike" cap="none" normalizeH="0" baseline="0" dirty="0" smtClean="0">
                <a:ln>
                  <a:noFill/>
                </a:ln>
                <a:solidFill>
                  <a:schemeClr val="accent2">
                    <a:lumMod val="75000"/>
                  </a:schemeClr>
                </a:solidFill>
                <a:effectLst/>
                <a:latin typeface="+mj-lt"/>
                <a:ea typeface="Calibri" pitchFamily="34" charset="0"/>
                <a:cs typeface="Times New Roman" pitchFamily="18" charset="0"/>
              </a:rPr>
              <a:t> Божией Матери к святому источнику, там отслуживается общественный молебен и далее  крестный ход с пением монахинь идет к церкви.  </a:t>
            </a:r>
            <a:endParaRPr kumimoji="0" lang="ru-RU" b="1" i="0" u="none" strike="noStrike" cap="none" normalizeH="0" baseline="0" dirty="0" smtClean="0">
              <a:ln>
                <a:noFill/>
              </a:ln>
              <a:solidFill>
                <a:schemeClr val="accent2">
                  <a:lumMod val="75000"/>
                </a:schemeClr>
              </a:solidFill>
              <a:effectLst/>
              <a:latin typeface="+mj-lt"/>
              <a:cs typeface="Arial" pitchFamily="34" charset="0"/>
            </a:endParaRPr>
          </a:p>
        </p:txBody>
      </p:sp>
      <p:pic>
        <p:nvPicPr>
          <p:cNvPr id="1026" name="Picture 2" descr="http://priyut-monastery.cerkov.ru/files/2018/08/i-i9iUnWTF4-%D0%9A%D0%BE%D0%BF%D0%B8%D1%80%D0%BE%D0%B2%D0%B0%D1%82%D1%8C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2118" y="404664"/>
            <a:ext cx="5152649"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riyut-monastery.cerkov.ru/files/2017/08/DSC_0539-%D0%9A%D0%BE%D0%BF%D0%B8%D1%80%D0%BE%D0%B2%D0%B0%D1%82%D1%8C.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0112" y="963707"/>
            <a:ext cx="3264297" cy="21772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priyut-monastery.cerkov.ru/files/2017/07/DSC_0630-%D0%9A%D0%BE%D0%BF%D0%B8%D1%80%D0%BE%D0%B2%D0%B0%D1%82%D1%8C.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80112" y="3498021"/>
            <a:ext cx="3480322" cy="23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167515"/>
      </p:ext>
    </p:extLst>
  </p:cSld>
  <p:clrMapOvr>
    <a:masterClrMapping/>
  </p:clrMapOvr>
  <p:transition spd="slow" advClick="0" advTm="15000">
    <p:randomBa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blinds(horizontal)">
                                      <p:cBhvr>
                                        <p:cTn id="7"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357158" y="4143380"/>
            <a:ext cx="8429684" cy="2554545"/>
          </a:xfrm>
          <a:prstGeom prst="rect">
            <a:avLst/>
          </a:prstGeom>
        </p:spPr>
        <p:txBody>
          <a:bodyPr wrap="square">
            <a:spAutoFit/>
          </a:bodyPr>
          <a:lstStyle/>
          <a:p>
            <a:pPr algn="ctr"/>
            <a:r>
              <a:rPr lang="ru-RU" sz="1600" b="1" dirty="0" smtClean="0">
                <a:solidFill>
                  <a:schemeClr val="accent2">
                    <a:lumMod val="75000"/>
                  </a:schemeClr>
                </a:solidFill>
                <a:latin typeface="+mj-lt"/>
              </a:rPr>
              <a:t>Крошечный монастырь — двенадцать сестер, которые смотрят в будущее с верой и надеждой на то, что святые места будут обустроены. Монахини готовы принять любую помощь — добровольный труд студентов в каникулы, отпускников или безработных, пожертвования предприятий. Ведь здесь молятся не только за себя — за всех, кто по незнанию или умышленно жил неправедно. Каждый храм, монастырь — по сути, фабрика, очищающая наше общее жизненное пространство. Ведь если бы видел человек, как молитва смывает черноту с души, то стоял бы на коленях и день и ночь, лишь бы избавиться, наконец, от страшного груза «заработанных» в годы безбожия проблем и пороков. Построить храм — значит помолиться о собственном спасении, о светлом будущем детей и внуков.</a:t>
            </a:r>
            <a:endParaRPr lang="ru-RU" sz="1600" b="1" dirty="0">
              <a:solidFill>
                <a:schemeClr val="accent2">
                  <a:lumMod val="75000"/>
                </a:schemeClr>
              </a:solidFill>
              <a:latin typeface="+mj-lt"/>
            </a:endParaRPr>
          </a:p>
        </p:txBody>
      </p:sp>
      <p:pic>
        <p:nvPicPr>
          <p:cNvPr id="5" name="Picture 3" descr="H:\церковь\SNC1675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28794" y="142852"/>
            <a:ext cx="5199631" cy="389972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682694587"/>
      </p:ext>
    </p:extLst>
  </p:cSld>
  <p:clrMapOvr>
    <a:masterClrMapping/>
  </p:clrMapOvr>
  <p:transition spd="slow" advClick="0" advTm="15000">
    <p:randomBa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5"/>
          <p:cNvSpPr>
            <a:spLocks noGrp="1"/>
          </p:cNvSpPr>
          <p:nvPr>
            <p:ph type="title"/>
          </p:nvPr>
        </p:nvSpPr>
        <p:spPr>
          <a:xfrm>
            <a:off x="1214414" y="1214422"/>
            <a:ext cx="7286676" cy="4286280"/>
          </a:xfrm>
        </p:spPr>
        <p:txBody>
          <a:bodyPr>
            <a:normAutofit/>
          </a:bodyPr>
          <a:lstStyle/>
          <a:p>
            <a:pPr eaLnBrk="1" hangingPunct="1"/>
            <a:r>
              <a:rPr lang="ru-RU" sz="9600" b="1" dirty="0" smtClean="0">
                <a:solidFill>
                  <a:srgbClr val="00B050"/>
                </a:solidFill>
                <a:latin typeface="Segoe Print" pitchFamily="2" charset="0"/>
              </a:rPr>
              <a:t>Спасибо за внимание!</a:t>
            </a:r>
            <a:br>
              <a:rPr lang="ru-RU" sz="9600" b="1" dirty="0" smtClean="0">
                <a:solidFill>
                  <a:srgbClr val="00B050"/>
                </a:solidFill>
                <a:latin typeface="Segoe Print" pitchFamily="2" charset="0"/>
              </a:rPr>
            </a:br>
            <a:r>
              <a:rPr lang="ru-RU" sz="2000" b="1" dirty="0" smtClean="0">
                <a:solidFill>
                  <a:srgbClr val="00B050"/>
                </a:solidFill>
                <a:latin typeface="Segoe Print" pitchFamily="2" charset="0"/>
              </a:rPr>
              <a:t/>
            </a:r>
            <a:br>
              <a:rPr lang="ru-RU" sz="2000" b="1" dirty="0" smtClean="0">
                <a:solidFill>
                  <a:srgbClr val="00B050"/>
                </a:solidFill>
                <a:latin typeface="Segoe Print" pitchFamily="2" charset="0"/>
              </a:rPr>
            </a:br>
            <a:r>
              <a:rPr lang="ru-RU" sz="2800" b="1" dirty="0" smtClean="0">
                <a:solidFill>
                  <a:schemeClr val="accent2">
                    <a:lumMod val="75000"/>
                  </a:schemeClr>
                </a:solidFill>
                <a:latin typeface="Lucida Console" pitchFamily="49" charset="0"/>
              </a:rPr>
              <a:t>д. Малиновка</a:t>
            </a:r>
            <a:endParaRPr lang="ru-RU" sz="9600" b="1" dirty="0" smtClean="0">
              <a:solidFill>
                <a:schemeClr val="accent2">
                  <a:lumMod val="75000"/>
                </a:schemeClr>
              </a:solidFill>
              <a:latin typeface="Lucida Console" pitchFamily="49" charset="0"/>
            </a:endParaRPr>
          </a:p>
        </p:txBody>
      </p:sp>
    </p:spTree>
    <p:extLst>
      <p:ext uri="{BB962C8B-B14F-4D97-AF65-F5344CB8AC3E}">
        <p14:creationId xmlns:p14="http://schemas.microsoft.com/office/powerpoint/2010/main" val="682694587"/>
      </p:ext>
    </p:extLst>
  </p:cSld>
  <p:clrMapOvr>
    <a:masterClrMapping/>
  </p:clrMapOvr>
  <p:transition spd="slow" advClick="0" advTm="5000">
    <p:newsflash/>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ssolve">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5"/>
          <p:cNvSpPr>
            <a:spLocks noGrp="1"/>
          </p:cNvSpPr>
          <p:nvPr>
            <p:ph type="title"/>
          </p:nvPr>
        </p:nvSpPr>
        <p:spPr>
          <a:xfrm>
            <a:off x="5715008" y="593724"/>
            <a:ext cx="3267067" cy="5692795"/>
          </a:xfrm>
        </p:spPr>
        <p:txBody>
          <a:bodyPr>
            <a:normAutofit/>
          </a:bodyPr>
          <a:lstStyle/>
          <a:p>
            <a:r>
              <a:rPr lang="ru-RU" sz="1600" b="1" dirty="0" smtClean="0">
                <a:solidFill>
                  <a:schemeClr val="accent2">
                    <a:lumMod val="75000"/>
                  </a:schemeClr>
                </a:solidFill>
              </a:rPr>
              <a:t>На территории Малиновского сельского совета в двух километрах   от деревни </a:t>
            </a:r>
            <a:r>
              <a:rPr lang="ru-RU" sz="1600" b="1" dirty="0" err="1" smtClean="0">
                <a:solidFill>
                  <a:schemeClr val="accent2">
                    <a:lumMod val="75000"/>
                  </a:schemeClr>
                </a:solidFill>
              </a:rPr>
              <a:t>Парафеевка</a:t>
            </a:r>
            <a:r>
              <a:rPr lang="ru-RU" sz="1600" b="1" dirty="0" smtClean="0">
                <a:solidFill>
                  <a:schemeClr val="accent2">
                    <a:lumMod val="75000"/>
                  </a:schemeClr>
                </a:solidFill>
              </a:rPr>
              <a:t> взорам открывается неземная красота, от которой перехватывает дыхание. Бескрайние поля разнотравья, редкие перелески, зеленые холмы, белые облака в пронзительно синем небе. И в самой середине этой картины природы она – великолепная старинная </a:t>
            </a:r>
            <a:r>
              <a:rPr lang="ru-RU" sz="1600" b="1" dirty="0" err="1" smtClean="0">
                <a:solidFill>
                  <a:schemeClr val="accent2">
                    <a:lumMod val="75000"/>
                  </a:schemeClr>
                </a:solidFill>
              </a:rPr>
              <a:t>Пророко</a:t>
            </a:r>
            <a:r>
              <a:rPr lang="ru-RU" sz="1600" b="1" dirty="0" smtClean="0">
                <a:solidFill>
                  <a:schemeClr val="accent2">
                    <a:lumMod val="75000"/>
                  </a:schemeClr>
                </a:solidFill>
              </a:rPr>
              <a:t> - Ильинская церковь, теперь уже действующая, занесенная в Реестр по охране памятников истории и архитектуры, а тут же рядом женский монастырь в честь святых Царственных  Страстотерпцев.    </a:t>
            </a:r>
            <a:br>
              <a:rPr lang="ru-RU" sz="1600" b="1" dirty="0" smtClean="0">
                <a:solidFill>
                  <a:schemeClr val="accent2">
                    <a:lumMod val="75000"/>
                  </a:schemeClr>
                </a:solidFill>
              </a:rPr>
            </a:br>
            <a:endParaRPr lang="ru-RU" sz="1600" b="1" dirty="0" smtClean="0">
              <a:solidFill>
                <a:schemeClr val="accent2">
                  <a:lumMod val="75000"/>
                </a:schemeClr>
              </a:solidFill>
            </a:endParaRPr>
          </a:p>
        </p:txBody>
      </p:sp>
      <p:pic>
        <p:nvPicPr>
          <p:cNvPr id="4" name="Picture 4" descr="H:\церковь\SNC1675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7158" y="1214422"/>
            <a:ext cx="5143535" cy="385765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682694587"/>
      </p:ext>
    </p:extLst>
  </p:cSld>
  <p:clrMapOvr>
    <a:masterClrMapping/>
  </p:clrMapOvr>
  <p:transition spd="slow" advClick="0" advTm="15000">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3" presetClass="entr" presetSubtype="10" fill="hold" grpId="0"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blinds(horizontal)">
                                      <p:cBhvr>
                                        <p:cTn id="11"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5"/>
          <p:cNvSpPr>
            <a:spLocks noGrp="1"/>
          </p:cNvSpPr>
          <p:nvPr>
            <p:ph type="title"/>
          </p:nvPr>
        </p:nvSpPr>
        <p:spPr>
          <a:xfrm>
            <a:off x="5715009" y="593725"/>
            <a:ext cx="3071834" cy="5549920"/>
          </a:xfrm>
        </p:spPr>
        <p:txBody>
          <a:bodyPr>
            <a:normAutofit/>
          </a:bodyPr>
          <a:lstStyle/>
          <a:p>
            <a:pPr eaLnBrk="1" hangingPunct="1"/>
            <a:r>
              <a:rPr lang="ru-RU" sz="1800" b="1" dirty="0" smtClean="0">
                <a:solidFill>
                  <a:schemeClr val="accent2">
                    <a:lumMod val="75000"/>
                  </a:schemeClr>
                </a:solidFill>
              </a:rPr>
              <a:t>Какой объект культурного наследия могли бы вы увидеть в д. Малиновка?</a:t>
            </a:r>
            <a:br>
              <a:rPr lang="ru-RU" sz="1800" b="1" dirty="0" smtClean="0">
                <a:solidFill>
                  <a:schemeClr val="accent2">
                    <a:lumMod val="75000"/>
                  </a:schemeClr>
                </a:solidFill>
              </a:rPr>
            </a:br>
            <a:r>
              <a:rPr lang="ru-RU" sz="1800" b="1" dirty="0" smtClean="0">
                <a:solidFill>
                  <a:schemeClr val="accent2">
                    <a:lumMod val="75000"/>
                  </a:schemeClr>
                </a:solidFill>
              </a:rPr>
              <a:t>Ну конечно это </a:t>
            </a:r>
            <a:r>
              <a:rPr lang="ru-RU" sz="1800" b="1" dirty="0" err="1" smtClean="0">
                <a:solidFill>
                  <a:schemeClr val="accent2">
                    <a:lumMod val="75000"/>
                  </a:schemeClr>
                </a:solidFill>
              </a:rPr>
              <a:t>Пророко</a:t>
            </a:r>
            <a:r>
              <a:rPr lang="ru-RU" sz="1800" b="1" dirty="0" smtClean="0">
                <a:solidFill>
                  <a:schemeClr val="accent2">
                    <a:lumMod val="75000"/>
                  </a:schemeClr>
                </a:solidFill>
              </a:rPr>
              <a:t>- Ильинская церковь.</a:t>
            </a:r>
            <a:br>
              <a:rPr lang="ru-RU" sz="1800" b="1" dirty="0" smtClean="0">
                <a:solidFill>
                  <a:schemeClr val="accent2">
                    <a:lumMod val="75000"/>
                  </a:schemeClr>
                </a:solidFill>
              </a:rPr>
            </a:br>
            <a:r>
              <a:rPr lang="ru-RU" sz="1800" b="1" dirty="0" smtClean="0">
                <a:solidFill>
                  <a:schemeClr val="accent2">
                    <a:lumMod val="75000"/>
                  </a:schemeClr>
                </a:solidFill>
              </a:rPr>
              <a:t>Такой знак все могут увидеть выезжая из д. Малиновка в сторону пос. Приютово. Теперь там хорошая грунтовая дорога которую чистят даже зимой.</a:t>
            </a:r>
          </a:p>
        </p:txBody>
      </p:sp>
      <p:pic>
        <p:nvPicPr>
          <p:cNvPr id="4" name="Picture 3" descr="C:\Users\777\Desktop\SNC1678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5719" y="285728"/>
            <a:ext cx="5000661" cy="38882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82694587"/>
      </p:ext>
    </p:extLst>
  </p:cSld>
  <p:clrMapOvr>
    <a:masterClrMapping/>
  </p:clrMapOvr>
  <p:transition spd="slow" advClick="0" advTm="10000">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5"/>
          <p:cNvSpPr>
            <a:spLocks noGrp="1"/>
          </p:cNvSpPr>
          <p:nvPr>
            <p:ph type="title"/>
          </p:nvPr>
        </p:nvSpPr>
        <p:spPr>
          <a:xfrm>
            <a:off x="5572132" y="593724"/>
            <a:ext cx="3409943" cy="5764233"/>
          </a:xfrm>
        </p:spPr>
        <p:txBody>
          <a:bodyPr>
            <a:noAutofit/>
          </a:bodyPr>
          <a:lstStyle/>
          <a:p>
            <a:r>
              <a:rPr lang="ru-RU" sz="1400" dirty="0" smtClean="0">
                <a:solidFill>
                  <a:srgbClr val="FF0000"/>
                </a:solidFill>
              </a:rPr>
              <a:t/>
            </a:r>
            <a:br>
              <a:rPr lang="ru-RU" sz="1400" dirty="0" smtClean="0">
                <a:solidFill>
                  <a:srgbClr val="FF0000"/>
                </a:solidFill>
              </a:rPr>
            </a:br>
            <a:r>
              <a:rPr lang="ru-RU" sz="1400" dirty="0" smtClean="0">
                <a:solidFill>
                  <a:srgbClr val="FF0000"/>
                </a:solidFill>
              </a:rPr>
              <a:t/>
            </a:r>
            <a:br>
              <a:rPr lang="ru-RU" sz="1400" dirty="0" smtClean="0">
                <a:solidFill>
                  <a:srgbClr val="FF0000"/>
                </a:solidFill>
              </a:rPr>
            </a:br>
            <a:r>
              <a:rPr lang="ru-RU" sz="1400" dirty="0" smtClean="0">
                <a:solidFill>
                  <a:srgbClr val="FF0000"/>
                </a:solidFill>
              </a:rPr>
              <a:t/>
            </a:r>
            <a:br>
              <a:rPr lang="ru-RU" sz="1400" dirty="0" smtClean="0">
                <a:solidFill>
                  <a:srgbClr val="FF0000"/>
                </a:solidFill>
              </a:rPr>
            </a:br>
            <a:r>
              <a:rPr lang="ru-RU" sz="1400" dirty="0" smtClean="0">
                <a:solidFill>
                  <a:srgbClr val="FF0000"/>
                </a:solidFill>
              </a:rPr>
              <a:t/>
            </a:r>
            <a:br>
              <a:rPr lang="ru-RU" sz="1400" dirty="0" smtClean="0">
                <a:solidFill>
                  <a:srgbClr val="FF0000"/>
                </a:solidFill>
              </a:rPr>
            </a:br>
            <a:r>
              <a:rPr lang="ru-RU" sz="1400" b="1" dirty="0" smtClean="0">
                <a:solidFill>
                  <a:schemeClr val="accent2">
                    <a:lumMod val="75000"/>
                  </a:schemeClr>
                </a:solidFill>
              </a:rPr>
              <a:t>История старинного </a:t>
            </a:r>
            <a:r>
              <a:rPr lang="ru-RU" sz="1400" b="1" dirty="0" err="1" smtClean="0">
                <a:solidFill>
                  <a:schemeClr val="accent2">
                    <a:lumMod val="75000"/>
                  </a:schemeClr>
                </a:solidFill>
              </a:rPr>
              <a:t>Рябаша</a:t>
            </a:r>
            <a:r>
              <a:rPr lang="ru-RU" sz="1400" b="1" dirty="0" smtClean="0">
                <a:solidFill>
                  <a:schemeClr val="accent2">
                    <a:lumMod val="75000"/>
                  </a:schemeClr>
                </a:solidFill>
              </a:rPr>
              <a:t> начиналась благополучно. На богатой и гостеприимной </a:t>
            </a:r>
            <a:r>
              <a:rPr lang="ru-RU" sz="1400" b="1" dirty="0" err="1" smtClean="0">
                <a:solidFill>
                  <a:schemeClr val="accent2">
                    <a:lumMod val="75000"/>
                  </a:schemeClr>
                </a:solidFill>
              </a:rPr>
              <a:t>белебеевской</a:t>
            </a:r>
            <a:r>
              <a:rPr lang="ru-RU" sz="1400" b="1" dirty="0" smtClean="0">
                <a:solidFill>
                  <a:schemeClr val="accent2">
                    <a:lumMod val="75000"/>
                  </a:schemeClr>
                </a:solidFill>
              </a:rPr>
              <a:t> земле селение это возникло стараниями семьи Осокиных, перевезших сюда в начале XIX века своих крепостных крестьян — выходцев из центральных российских губерний. Госпожа Осокина построила в </a:t>
            </a:r>
            <a:r>
              <a:rPr lang="ru-RU" sz="1400" b="1" dirty="0" err="1" smtClean="0">
                <a:solidFill>
                  <a:schemeClr val="accent2">
                    <a:lumMod val="75000"/>
                  </a:schemeClr>
                </a:solidFill>
              </a:rPr>
              <a:t>Рябаше</a:t>
            </a:r>
            <a:r>
              <a:rPr lang="ru-RU" sz="1400" b="1" dirty="0" smtClean="0">
                <a:solidFill>
                  <a:schemeClr val="accent2">
                    <a:lumMod val="75000"/>
                  </a:schemeClr>
                </a:solidFill>
              </a:rPr>
              <a:t> каменную церковь на два престола. Главный был освящен  в честь святого пророка Ильи, второй, в приделе – в честь Рождества Христова. Новая церковь дала название селу – </a:t>
            </a:r>
            <a:r>
              <a:rPr lang="ru-RU" sz="1400" b="1" dirty="0" err="1" smtClean="0">
                <a:solidFill>
                  <a:schemeClr val="accent2">
                    <a:lumMod val="75000"/>
                  </a:schemeClr>
                </a:solidFill>
              </a:rPr>
              <a:t>Ильинское</a:t>
            </a:r>
            <a:r>
              <a:rPr lang="ru-RU" sz="1400" b="1" dirty="0" smtClean="0">
                <a:solidFill>
                  <a:schemeClr val="accent2">
                    <a:lumMod val="75000"/>
                  </a:schemeClr>
                </a:solidFill>
              </a:rPr>
              <a:t>, - ставшему центром Ильинской волости </a:t>
            </a:r>
            <a:r>
              <a:rPr lang="ru-RU" sz="1400" b="1" dirty="0" err="1" smtClean="0">
                <a:solidFill>
                  <a:schemeClr val="accent2">
                    <a:lumMod val="75000"/>
                  </a:schemeClr>
                </a:solidFill>
              </a:rPr>
              <a:t>Белебеевского</a:t>
            </a:r>
            <a:r>
              <a:rPr lang="ru-RU" sz="1400" b="1" dirty="0" smtClean="0">
                <a:solidFill>
                  <a:schemeClr val="accent2">
                    <a:lumMod val="75000"/>
                  </a:schemeClr>
                </a:solidFill>
              </a:rPr>
              <a:t> уезда. Приход состоял из села и тринадцати деревень – всего «четыре тысячи душ обоего пола». Славная история церкви продлилась целое столетие, вплоть до закрытия храма в 1929 году. Когда-то </a:t>
            </a:r>
            <a:r>
              <a:rPr lang="ru-RU" sz="1400" b="1" dirty="0" err="1" smtClean="0">
                <a:solidFill>
                  <a:schemeClr val="accent2">
                    <a:lumMod val="75000"/>
                  </a:schemeClr>
                </a:solidFill>
              </a:rPr>
              <a:t>Ильинское</a:t>
            </a:r>
            <a:r>
              <a:rPr lang="ru-RU" sz="1400" b="1" dirty="0" smtClean="0">
                <a:solidFill>
                  <a:schemeClr val="accent2">
                    <a:lumMod val="75000"/>
                  </a:schemeClr>
                </a:solidFill>
              </a:rPr>
              <a:t> - </a:t>
            </a:r>
            <a:r>
              <a:rPr lang="ru-RU" sz="1400" b="1" dirty="0" err="1" smtClean="0">
                <a:solidFill>
                  <a:schemeClr val="accent2">
                    <a:lumMod val="75000"/>
                  </a:schemeClr>
                </a:solidFill>
              </a:rPr>
              <a:t>Рябаш</a:t>
            </a:r>
            <a:r>
              <a:rPr lang="ru-RU" sz="1400" b="1" dirty="0" smtClean="0">
                <a:solidFill>
                  <a:schemeClr val="accent2">
                    <a:lumMod val="75000"/>
                  </a:schemeClr>
                </a:solidFill>
              </a:rPr>
              <a:t> славилось своей благоустроенностью и процветанием – теперь православные по всей России узнают о нем из списка </a:t>
            </a:r>
            <a:r>
              <a:rPr lang="ru-RU" sz="1400" b="1" dirty="0" err="1" smtClean="0">
                <a:solidFill>
                  <a:schemeClr val="accent2">
                    <a:lumMod val="75000"/>
                  </a:schemeClr>
                </a:solidFill>
              </a:rPr>
              <a:t>новомучеников</a:t>
            </a:r>
            <a:r>
              <a:rPr lang="ru-RU" sz="1400" b="1" dirty="0" smtClean="0">
                <a:solidFill>
                  <a:schemeClr val="accent2">
                    <a:lumMod val="75000"/>
                  </a:schemeClr>
                </a:solidFill>
              </a:rPr>
              <a:t> и исповедников, причисленных к лику святых Юбилейным Архиерейским собором в 2000 году.</a:t>
            </a:r>
            <a:r>
              <a:rPr lang="ru-RU" sz="1400" dirty="0" smtClean="0"/>
              <a:t/>
            </a:r>
            <a:br>
              <a:rPr lang="ru-RU" sz="1400" dirty="0" smtClean="0"/>
            </a:br>
            <a:r>
              <a:rPr lang="ru-RU" sz="1400" dirty="0" smtClean="0">
                <a:solidFill>
                  <a:srgbClr val="FF0000"/>
                </a:solidFill>
              </a:rPr>
              <a:t> </a:t>
            </a:r>
            <a:r>
              <a:rPr lang="ru-RU" sz="1200" dirty="0" smtClean="0">
                <a:solidFill>
                  <a:srgbClr val="FF0000"/>
                </a:solidFill>
              </a:rPr>
              <a:t/>
            </a:r>
            <a:br>
              <a:rPr lang="ru-RU" sz="1200" dirty="0" smtClean="0">
                <a:solidFill>
                  <a:srgbClr val="FF0000"/>
                </a:solidFill>
              </a:rPr>
            </a:br>
            <a:r>
              <a:rPr lang="ru-RU" sz="1200" dirty="0" smtClean="0">
                <a:solidFill>
                  <a:srgbClr val="FF0000"/>
                </a:solidFill>
              </a:rPr>
              <a:t/>
            </a:r>
            <a:br>
              <a:rPr lang="ru-RU" sz="1200" dirty="0" smtClean="0">
                <a:solidFill>
                  <a:srgbClr val="FF0000"/>
                </a:solidFill>
              </a:rPr>
            </a:br>
            <a:r>
              <a:rPr lang="ru-RU" sz="1200" dirty="0" smtClean="0">
                <a:solidFill>
                  <a:srgbClr val="FF0000"/>
                </a:solidFill>
              </a:rPr>
              <a:t/>
            </a:r>
            <a:br>
              <a:rPr lang="ru-RU" sz="1200" dirty="0" smtClean="0">
                <a:solidFill>
                  <a:srgbClr val="FF0000"/>
                </a:solidFill>
              </a:rPr>
            </a:br>
            <a:r>
              <a:rPr lang="ru-RU" sz="1200" dirty="0" smtClean="0">
                <a:solidFill>
                  <a:srgbClr val="FF0000"/>
                </a:solidFill>
              </a:rPr>
              <a:t/>
            </a:r>
            <a:br>
              <a:rPr lang="ru-RU" sz="1200" dirty="0" smtClean="0">
                <a:solidFill>
                  <a:srgbClr val="FF0000"/>
                </a:solidFill>
              </a:rPr>
            </a:br>
            <a:endParaRPr lang="ru-RU" sz="1200" b="1" dirty="0" smtClean="0">
              <a:solidFill>
                <a:srgbClr val="FFFF00"/>
              </a:solidFill>
            </a:endParaRPr>
          </a:p>
        </p:txBody>
      </p:sp>
      <p:pic>
        <p:nvPicPr>
          <p:cNvPr id="5" name="Picture 3" descr="H:\церковь\SNC1676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596" y="1285860"/>
            <a:ext cx="5048285" cy="378621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682694587"/>
      </p:ext>
    </p:extLst>
  </p:cSld>
  <p:clrMapOvr>
    <a:masterClrMapping/>
  </p:clrMapOvr>
  <p:transition spd="slow" advClick="0" advTm="20000">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par>
                          <p:cTn id="8" fill="hold">
                            <p:stCondLst>
                              <p:cond delay="0"/>
                            </p:stCondLst>
                            <p:childTnLst>
                              <p:par>
                                <p:cTn id="9" presetID="3" presetClass="entr" presetSubtype="10" fill="hold" grpId="0"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blinds(horizontal)">
                                      <p:cBhvr>
                                        <p:cTn id="11"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5"/>
          <p:cNvSpPr>
            <a:spLocks noGrp="1"/>
          </p:cNvSpPr>
          <p:nvPr>
            <p:ph type="title"/>
          </p:nvPr>
        </p:nvSpPr>
        <p:spPr>
          <a:xfrm>
            <a:off x="5572132" y="642918"/>
            <a:ext cx="3409943" cy="5572163"/>
          </a:xfrm>
        </p:spPr>
        <p:txBody>
          <a:bodyPr>
            <a:normAutofit fontScale="90000"/>
          </a:bodyPr>
          <a:lstStyle/>
          <a:p>
            <a:r>
              <a:rPr lang="ru-RU" sz="1800" b="1" dirty="0" smtClean="0">
                <a:solidFill>
                  <a:schemeClr val="accent2">
                    <a:lumMod val="75000"/>
                  </a:schemeClr>
                </a:solidFill>
              </a:rPr>
              <a:t>Осокина проявляла немалую заботу о селе, его жителях и храме. По свидетельству некоторых исследователей, на нужды церкви помещица давала сто рублей в год ассигнациями и сто четвертей хлеба. В 1849 году настоятелем Ильинского храма стал соборный протоиерей Василий </a:t>
            </a:r>
            <a:r>
              <a:rPr lang="ru-RU" sz="1800" b="1" dirty="0" err="1" smtClean="0">
                <a:solidFill>
                  <a:schemeClr val="accent2">
                    <a:lumMod val="75000"/>
                  </a:schemeClr>
                </a:solidFill>
              </a:rPr>
              <a:t>Никанорович</a:t>
            </a:r>
            <a:r>
              <a:rPr lang="ru-RU" sz="1800" b="1" dirty="0" smtClean="0">
                <a:solidFill>
                  <a:schemeClr val="accent2">
                    <a:lumMod val="75000"/>
                  </a:schemeClr>
                </a:solidFill>
              </a:rPr>
              <a:t> Сперанский. Этот замечательный человек много сделал для развития народного образования в Белебее и Стерлитамаке. Он организовал первую инородческую школу, содержавшуюся на его средства, перевел на марийский язык Евангелие. Была открыта школа и в Ильинском. Отец Василий заботился не только о духовном просвещении народа. Кроме Закона Божия ученикам преподавались гражданская история, литература, грамматика, арифметика, рукоделие. Кроме того, Сперанский заведовал тюремными часовнями в Белебее и Стерлитамаке.</a:t>
            </a:r>
          </a:p>
        </p:txBody>
      </p:sp>
      <p:pic>
        <p:nvPicPr>
          <p:cNvPr id="6" name="Picture 2" descr="H:\церковь\SNC1676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0100" y="642918"/>
            <a:ext cx="4071966" cy="54292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82694587"/>
      </p:ext>
    </p:extLst>
  </p:cSld>
  <p:clrMapOvr>
    <a:masterClrMapping/>
  </p:clrMapOvr>
  <p:transition spd="slow" advClick="0" advTm="20000">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par>
                          <p:cTn id="8" fill="hold">
                            <p:stCondLst>
                              <p:cond delay="0"/>
                            </p:stCondLst>
                            <p:childTnLst>
                              <p:par>
                                <p:cTn id="9" presetID="3" presetClass="entr" presetSubtype="10" fill="hold" grpId="0"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blinds(horizontal)">
                                      <p:cBhvr>
                                        <p:cTn id="11"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5"/>
          <p:cNvSpPr>
            <a:spLocks noGrp="1"/>
          </p:cNvSpPr>
          <p:nvPr>
            <p:ph type="title"/>
          </p:nvPr>
        </p:nvSpPr>
        <p:spPr>
          <a:xfrm>
            <a:off x="4286248" y="714355"/>
            <a:ext cx="4695827" cy="5786479"/>
          </a:xfrm>
        </p:spPr>
        <p:txBody>
          <a:bodyPr>
            <a:noAutofit/>
          </a:bodyPr>
          <a:lstStyle/>
          <a:p>
            <a:r>
              <a:rPr lang="ru-RU" sz="1400" b="1" dirty="0" smtClean="0">
                <a:solidFill>
                  <a:schemeClr val="accent2">
                    <a:lumMod val="75000"/>
                  </a:schemeClr>
                </a:solidFill>
              </a:rPr>
              <a:t>Последний настоятель </a:t>
            </a:r>
            <a:r>
              <a:rPr lang="ru-RU" sz="1400" b="1" dirty="0" err="1" smtClean="0">
                <a:solidFill>
                  <a:schemeClr val="accent2">
                    <a:lumMod val="75000"/>
                  </a:schemeClr>
                </a:solidFill>
              </a:rPr>
              <a:t>Мефодий</a:t>
            </a:r>
            <a:r>
              <a:rPr lang="ru-RU" sz="1400" b="1" dirty="0" smtClean="0">
                <a:solidFill>
                  <a:schemeClr val="accent2">
                    <a:lumMod val="75000"/>
                  </a:schemeClr>
                </a:solidFill>
              </a:rPr>
              <a:t> Григорьевич Попов — будущий иеромонах Максим — родился в большой зажиточной семье мордовских крестьян. В начале 1900-х годов он венчался и устроил свою семейную жизнь в глубоко православном духе. Но мирное течение жизни молодой семьи Поповых прервала революция. Потеряв землю и хутор, а также жену и отца, </a:t>
            </a:r>
            <a:r>
              <a:rPr lang="ru-RU" sz="1400" b="1" dirty="0" err="1" smtClean="0">
                <a:solidFill>
                  <a:schemeClr val="accent2">
                    <a:lumMod val="75000"/>
                  </a:schemeClr>
                </a:solidFill>
              </a:rPr>
              <a:t>Мефодий</a:t>
            </a:r>
            <a:r>
              <a:rPr lang="ru-RU" sz="1400" b="1" dirty="0" smtClean="0">
                <a:solidFill>
                  <a:schemeClr val="accent2">
                    <a:lumMod val="75000"/>
                  </a:schemeClr>
                </a:solidFill>
              </a:rPr>
              <a:t> Григорьевич дал обет безбрачия. В 1926 году управляющий Уфимской епархией епископ </a:t>
            </a:r>
            <a:r>
              <a:rPr lang="ru-RU" sz="1400" b="1" dirty="0" err="1" smtClean="0">
                <a:solidFill>
                  <a:schemeClr val="accent2">
                    <a:lumMod val="75000"/>
                  </a:schemeClr>
                </a:solidFill>
              </a:rPr>
              <a:t>Давлекановский</a:t>
            </a:r>
            <a:r>
              <a:rPr lang="ru-RU" sz="1400" b="1" dirty="0" smtClean="0">
                <a:solidFill>
                  <a:schemeClr val="accent2">
                    <a:lumMod val="75000"/>
                  </a:schemeClr>
                </a:solidFill>
              </a:rPr>
              <a:t> Иоанн (Поярков) постриг его в монашество с именем Максим и возвел в священнический сан.</a:t>
            </a:r>
            <a:br>
              <a:rPr lang="ru-RU" sz="1400" b="1" dirty="0" smtClean="0">
                <a:solidFill>
                  <a:schemeClr val="accent2">
                    <a:lumMod val="75000"/>
                  </a:schemeClr>
                </a:solidFill>
              </a:rPr>
            </a:br>
            <a:r>
              <a:rPr lang="ru-RU" sz="1400" b="1" dirty="0" smtClean="0">
                <a:solidFill>
                  <a:schemeClr val="accent2">
                    <a:lumMod val="75000"/>
                  </a:schemeClr>
                </a:solidFill>
              </a:rPr>
              <a:t>Свое служение отец Максим начал в Сергиевском женском монастыре, в десяти километрах от Белебея. Но длилось оно недолго. Власти закрыли монастырь и организовали в нем колонию для беспризорных. Остаться для службы в храме разрешили только отцу Максиму с его детьми и десяти монахиням. Ютились они в двух сторожках при храме. Крестьяне из окрестных деревень привозили дрова и скудные припасы, матушки готовили пищу на костре.</a:t>
            </a:r>
            <a:br>
              <a:rPr lang="ru-RU" sz="1400" b="1" dirty="0" smtClean="0">
                <a:solidFill>
                  <a:schemeClr val="accent2">
                    <a:lumMod val="75000"/>
                  </a:schemeClr>
                </a:solidFill>
              </a:rPr>
            </a:br>
            <a:r>
              <a:rPr lang="ru-RU" sz="1400" b="1" dirty="0" smtClean="0">
                <a:solidFill>
                  <a:schemeClr val="accent2">
                    <a:lumMod val="75000"/>
                  </a:schemeClr>
                </a:solidFill>
              </a:rPr>
              <a:t>Такая жизнь, полная испытаний и скорбей, продлилась два года. Когда храм закрыли, отца Максима отправили служить в </a:t>
            </a:r>
            <a:r>
              <a:rPr lang="ru-RU" sz="1400" b="1" dirty="0" err="1" smtClean="0">
                <a:solidFill>
                  <a:schemeClr val="accent2">
                    <a:lumMod val="75000"/>
                  </a:schemeClr>
                </a:solidFill>
              </a:rPr>
              <a:t>Пророко-Ильинскую</a:t>
            </a:r>
            <a:r>
              <a:rPr lang="ru-RU" sz="1400" b="1" dirty="0" smtClean="0">
                <a:solidFill>
                  <a:schemeClr val="accent2">
                    <a:lumMod val="75000"/>
                  </a:schemeClr>
                </a:solidFill>
              </a:rPr>
              <a:t> церковь села </a:t>
            </a:r>
            <a:r>
              <a:rPr lang="ru-RU" sz="1400" b="1" dirty="0" err="1" smtClean="0">
                <a:solidFill>
                  <a:schemeClr val="accent2">
                    <a:lumMod val="75000"/>
                  </a:schemeClr>
                </a:solidFill>
              </a:rPr>
              <a:t>Рябаш</a:t>
            </a:r>
            <a:r>
              <a:rPr lang="ru-RU" sz="1400" b="1" dirty="0" smtClean="0">
                <a:solidFill>
                  <a:schemeClr val="accent2">
                    <a:lumMod val="75000"/>
                  </a:schemeClr>
                </a:solidFill>
              </a:rPr>
              <a:t>. Постоянного жилья у него не было. Жить приходилось у верующих крестьян, переходя из дома в дом. Прихожане запомнили его строгим постником и добрым пастырем.</a:t>
            </a:r>
            <a:br>
              <a:rPr lang="ru-RU" sz="1400" b="1" dirty="0" smtClean="0">
                <a:solidFill>
                  <a:schemeClr val="accent2">
                    <a:lumMod val="75000"/>
                  </a:schemeClr>
                </a:solidFill>
              </a:rPr>
            </a:br>
            <a:endParaRPr lang="ru-RU" sz="1400" b="1" dirty="0" smtClean="0">
              <a:solidFill>
                <a:schemeClr val="accent2">
                  <a:lumMod val="75000"/>
                </a:schemeClr>
              </a:solidFill>
            </a:endParaRPr>
          </a:p>
        </p:txBody>
      </p:sp>
      <p:pic>
        <p:nvPicPr>
          <p:cNvPr id="1026" name="Picture 2"/>
          <p:cNvPicPr>
            <a:picLocks noChangeAspect="1" noChangeArrowheads="1"/>
          </p:cNvPicPr>
          <p:nvPr/>
        </p:nvPicPr>
        <p:blipFill>
          <a:blip r:embed="rId4"/>
          <a:srcRect/>
          <a:stretch>
            <a:fillRect/>
          </a:stretch>
        </p:blipFill>
        <p:spPr bwMode="auto">
          <a:xfrm>
            <a:off x="785786" y="714356"/>
            <a:ext cx="3286148" cy="51920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82694587"/>
      </p:ext>
    </p:extLst>
  </p:cSld>
  <p:clrMapOvr>
    <a:masterClrMapping/>
  </p:clrMapOvr>
  <p:transition spd="slow" advClick="0" advTm="25000">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5"/>
          <p:cNvSpPr>
            <a:spLocks noGrp="1"/>
          </p:cNvSpPr>
          <p:nvPr>
            <p:ph type="title"/>
          </p:nvPr>
        </p:nvSpPr>
        <p:spPr>
          <a:xfrm>
            <a:off x="4071934" y="357167"/>
            <a:ext cx="4910141" cy="6143668"/>
          </a:xfrm>
        </p:spPr>
        <p:txBody>
          <a:bodyPr>
            <a:normAutofit/>
          </a:bodyPr>
          <a:lstStyle/>
          <a:p>
            <a:r>
              <a:rPr lang="ru-RU" sz="1400" b="1" dirty="0" smtClean="0">
                <a:solidFill>
                  <a:schemeClr val="accent2">
                    <a:lumMod val="75000"/>
                  </a:schemeClr>
                </a:solidFill>
              </a:rPr>
              <a:t>Отца Максима и одну из монахинь арестовали по заявлению корреспондента </a:t>
            </a:r>
            <a:r>
              <a:rPr lang="ru-RU" sz="1400" b="1" dirty="0" err="1" smtClean="0">
                <a:solidFill>
                  <a:schemeClr val="accent2">
                    <a:lumMod val="75000"/>
                  </a:schemeClr>
                </a:solidFill>
              </a:rPr>
              <a:t>златоустовской</a:t>
            </a:r>
            <a:r>
              <a:rPr lang="ru-RU" sz="1400" b="1" dirty="0" smtClean="0">
                <a:solidFill>
                  <a:schemeClr val="accent2">
                    <a:lumMod val="75000"/>
                  </a:schemeClr>
                </a:solidFill>
              </a:rPr>
              <a:t> газеты «Пролетарская мысль». Власти задумали провести грандиозную провокацию со всенародным отречением священнослужителя от Бога, но он решительно отказался от такой затеи. 25 октября 1931 года тройка при ПП ОГПУ по Башкирской АССР осудила арестантов за «антисоветскую агитацию». Из обвинительного заключения: «В обостренной классовой борьбе в деревне на базе сплошной коллективизации священник Попов М. Г. и монашка </a:t>
            </a:r>
            <a:r>
              <a:rPr lang="ru-RU" sz="1400" b="1" dirty="0" err="1" smtClean="0">
                <a:solidFill>
                  <a:schemeClr val="accent2">
                    <a:lumMod val="75000"/>
                  </a:schemeClr>
                </a:solidFill>
              </a:rPr>
              <a:t>Шестаева</a:t>
            </a:r>
            <a:r>
              <a:rPr lang="ru-RU" sz="1400" b="1" dirty="0" smtClean="0">
                <a:solidFill>
                  <a:schemeClr val="accent2">
                    <a:lumMod val="75000"/>
                  </a:schemeClr>
                </a:solidFill>
              </a:rPr>
              <a:t> Е. В. вели систематическую антисоветскую агитацию среди крестьян деревни </a:t>
            </a:r>
            <a:r>
              <a:rPr lang="ru-RU" sz="1400" b="1" dirty="0" err="1" smtClean="0">
                <a:solidFill>
                  <a:schemeClr val="accent2">
                    <a:lumMod val="75000"/>
                  </a:schemeClr>
                </a:solidFill>
              </a:rPr>
              <a:t>Рябаш</a:t>
            </a:r>
            <a:r>
              <a:rPr lang="ru-RU" sz="1400" b="1" dirty="0" smtClean="0">
                <a:solidFill>
                  <a:schemeClr val="accent2">
                    <a:lumMod val="75000"/>
                  </a:schemeClr>
                </a:solidFill>
              </a:rPr>
              <a:t> и окружающих населенных пунктов, направленную, главным образом, против колхозного строительства. Своей агитацией они сумели добиться массового выхода из колхоза. Священник виновным себя не признал».</a:t>
            </a:r>
            <a:br>
              <a:rPr lang="ru-RU" sz="1400" b="1" dirty="0" smtClean="0">
                <a:solidFill>
                  <a:schemeClr val="accent2">
                    <a:lumMod val="75000"/>
                  </a:schemeClr>
                </a:solidFill>
              </a:rPr>
            </a:br>
            <a:r>
              <a:rPr lang="ru-RU" sz="1400" b="1" dirty="0" smtClean="0">
                <a:solidFill>
                  <a:schemeClr val="accent2">
                    <a:lumMod val="75000"/>
                  </a:schemeClr>
                </a:solidFill>
              </a:rPr>
              <a:t>Местом заключения иеромонаха Максима стал лагерь в Холмогорском районе Архангельской области. Весной 1934 года во время разлива Северной Двины лагерь затопило, многие заключенные погибли. Отец Максим тяжело заболел. Администрация лагеря разрешила забрать умирающего домой, но приехать за ним было некому да и не на что. </a:t>
            </a:r>
            <a:r>
              <a:rPr lang="ru-RU" sz="1400" b="1" dirty="0" err="1" smtClean="0">
                <a:solidFill>
                  <a:schemeClr val="accent2">
                    <a:lumMod val="75000"/>
                  </a:schemeClr>
                </a:solidFill>
              </a:rPr>
              <a:t>Преподобномученик</a:t>
            </a:r>
            <a:r>
              <a:rPr lang="ru-RU" sz="1400" b="1" dirty="0" smtClean="0">
                <a:solidFill>
                  <a:schemeClr val="accent2">
                    <a:lumMod val="75000"/>
                  </a:schemeClr>
                </a:solidFill>
              </a:rPr>
              <a:t> Максим отошел ко Господу в доме верующего крестьянина в деревушке рядом с лагерем. Похоронили его на сельском кладбище по христианскому обычаю.</a:t>
            </a:r>
            <a:br>
              <a:rPr lang="ru-RU" sz="1400" b="1" dirty="0" smtClean="0">
                <a:solidFill>
                  <a:schemeClr val="accent2">
                    <a:lumMod val="75000"/>
                  </a:schemeClr>
                </a:solidFill>
              </a:rPr>
            </a:br>
            <a:endParaRPr lang="ru-RU" sz="1400" b="1" dirty="0" smtClean="0">
              <a:solidFill>
                <a:schemeClr val="accent2">
                  <a:lumMod val="75000"/>
                </a:schemeClr>
              </a:solidFill>
            </a:endParaRPr>
          </a:p>
        </p:txBody>
      </p:sp>
      <p:pic>
        <p:nvPicPr>
          <p:cNvPr id="8194" name="Picture 2" descr="H:\церковь\поп.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910" y="1000108"/>
            <a:ext cx="3094364" cy="407196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82694587"/>
      </p:ext>
    </p:extLst>
  </p:cSld>
  <p:clrMapOvr>
    <a:masterClrMapping/>
  </p:clrMapOvr>
  <p:transition spd="slow" advClick="0" advTm="25000">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strVal val="#ppt_w*0.70"/>
                                          </p:val>
                                        </p:tav>
                                        <p:tav tm="100000">
                                          <p:val>
                                            <p:strVal val="#ppt_w"/>
                                          </p:val>
                                        </p:tav>
                                      </p:tavLst>
                                    </p:anim>
                                    <p:anim calcmode="lin" valueType="num">
                                      <p:cBhvr>
                                        <p:cTn id="8" dur="1000" fill="hold"/>
                                        <p:tgtEl>
                                          <p:spTgt spid="8194"/>
                                        </p:tgtEl>
                                        <p:attrNameLst>
                                          <p:attrName>ppt_h</p:attrName>
                                        </p:attrNameLst>
                                      </p:cBhvr>
                                      <p:tavLst>
                                        <p:tav tm="0">
                                          <p:val>
                                            <p:strVal val="#ppt_h"/>
                                          </p:val>
                                        </p:tav>
                                        <p:tav tm="100000">
                                          <p:val>
                                            <p:strVal val="#ppt_h"/>
                                          </p:val>
                                        </p:tav>
                                      </p:tavLst>
                                    </p:anim>
                                    <p:animEffect transition="in" filter="fade">
                                      <p:cBhvr>
                                        <p:cTn id="9" dur="1000"/>
                                        <p:tgtEl>
                                          <p:spTgt spid="8194"/>
                                        </p:tgtEl>
                                      </p:cBhvr>
                                    </p:animEffect>
                                  </p:childTnLst>
                                </p:cTn>
                              </p:par>
                            </p:childTnLst>
                          </p:cTn>
                        </p:par>
                        <p:par>
                          <p:cTn id="10" fill="hold">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blinds(horizontal)">
                                      <p:cBhvr>
                                        <p:cTn id="1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5"/>
          <p:cNvSpPr>
            <a:spLocks noGrp="1"/>
          </p:cNvSpPr>
          <p:nvPr>
            <p:ph type="title"/>
          </p:nvPr>
        </p:nvSpPr>
        <p:spPr>
          <a:xfrm>
            <a:off x="5357818" y="593724"/>
            <a:ext cx="3624257" cy="5621357"/>
          </a:xfrm>
        </p:spPr>
        <p:txBody>
          <a:bodyPr>
            <a:normAutofit/>
          </a:bodyPr>
          <a:lstStyle/>
          <a:p>
            <a:r>
              <a:rPr lang="ru-RU" sz="1800" b="1" dirty="0" smtClean="0">
                <a:solidFill>
                  <a:schemeClr val="accent2">
                    <a:lumMod val="75000"/>
                  </a:schemeClr>
                </a:solidFill>
              </a:rPr>
              <a:t>С 1931 года храм больше не открывался. Постепенно стало умирать и село. </a:t>
            </a:r>
            <a:r>
              <a:rPr lang="ru-RU" sz="1800" b="1" dirty="0" err="1" smtClean="0">
                <a:solidFill>
                  <a:schemeClr val="accent2">
                    <a:lumMod val="75000"/>
                  </a:schemeClr>
                </a:solidFill>
              </a:rPr>
              <a:t>Ильинское-Рябаш</a:t>
            </a:r>
            <a:r>
              <a:rPr lang="ru-RU" sz="1800" b="1" dirty="0" smtClean="0">
                <a:solidFill>
                  <a:schemeClr val="accent2">
                    <a:lumMod val="75000"/>
                  </a:schemeClr>
                </a:solidFill>
              </a:rPr>
              <a:t> и часть деревень исчезли во времена хрущевских сельскохозяйственных проектов вместе с сотнями других «неперспективных» сел и деревень. Храм пришел в полное запустение. Чьи-то безжалостные руки вырвали оконные рамы и решетки, сняли двери, сорвали крышу. Открытый всем ветрам и ливням, храм стал быстро разрушаться.</a:t>
            </a:r>
          </a:p>
        </p:txBody>
      </p:sp>
      <p:pic>
        <p:nvPicPr>
          <p:cNvPr id="4" name="Рисунок 37" descr="Пророко-Илиинская церковь. Женский монастырь в честь Царственных Страстотерпцев (с. Рябаш). Фото #13"/>
          <p:cNvPicPr>
            <a:picLocks noChangeAspect="1" noChangeArrowheads="1"/>
          </p:cNvPicPr>
          <p:nvPr/>
        </p:nvPicPr>
        <p:blipFill>
          <a:blip r:embed="rId4"/>
          <a:srcRect/>
          <a:stretch>
            <a:fillRect/>
          </a:stretch>
        </p:blipFill>
        <p:spPr bwMode="auto">
          <a:xfrm>
            <a:off x="428596" y="1571612"/>
            <a:ext cx="4677159" cy="35719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82694587"/>
      </p:ext>
    </p:extLst>
  </p:cSld>
  <p:clrMapOvr>
    <a:masterClrMapping/>
  </p:clrMapOvr>
  <p:transition spd="slow" advClick="0" advTm="10000">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3" presetClass="entr" presetSubtype="10" fill="hold" grpId="0"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blinds(horizontal)">
                                      <p:cBhvr>
                                        <p:cTn id="11"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1135</Words>
  <Application>Microsoft Office PowerPoint</Application>
  <PresentationFormat>Экран (4:3)</PresentationFormat>
  <Paragraphs>43</Paragraphs>
  <Slides>28</Slides>
  <Notes>3</Notes>
  <HiddenSlides>0</HiddenSlides>
  <MMClips>1</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28</vt:i4>
      </vt:variant>
    </vt:vector>
  </HeadingPairs>
  <TitlesOfParts>
    <vt:vector size="35" baseType="lpstr">
      <vt:lpstr>Aharoni</vt:lpstr>
      <vt:lpstr>Arial</vt:lpstr>
      <vt:lpstr>Calibri</vt:lpstr>
      <vt:lpstr>Lucida Console</vt:lpstr>
      <vt:lpstr>Segoe Print</vt:lpstr>
      <vt:lpstr>Times New Roman</vt:lpstr>
      <vt:lpstr>Тема Office</vt:lpstr>
      <vt:lpstr>Муниципальный конкурс   «Культурное наследие моего района»</vt:lpstr>
      <vt:lpstr>  (слайд-шоу)   «Храм  Пророка Ильи - от начала до наших дней»   Коллективная работа  Малиновской поселенческой библиотеки  МАУК "Центральная меж поселенческая библиотека" Белебеевского района и Малиновского СДК МАУК «МЦНК «Урал – Батыр»  МР Белебеевский район РБ</vt:lpstr>
      <vt:lpstr>На территории Малиновского сельского совета в двух километрах   от деревни Парафеевка взорам открывается неземная красота, от которой перехватывает дыхание. Бескрайние поля разнотравья, редкие перелески, зеленые холмы, белые облака в пронзительно синем небе. И в самой середине этой картины природы она – великолепная старинная Пророко - Ильинская церковь, теперь уже действующая, занесенная в Реестр по охране памятников истории и архитектуры, а тут же рядом женский монастырь в честь святых Царственных  Страстотерпцев.     </vt:lpstr>
      <vt:lpstr>Какой объект культурного наследия могли бы вы увидеть в д. Малиновка? Ну конечно это Пророко- Ильинская церковь. Такой знак все могут увидеть выезжая из д. Малиновка в сторону пос. Приютово. Теперь там хорошая грунтовая дорога которую чистят даже зимой.</vt:lpstr>
      <vt:lpstr>    История старинного Рябаша начиналась благополучно. На богатой и гостеприимной белебеевской земле селение это возникло стараниями семьи Осокиных, перевезших сюда в начале XIX века своих крепостных крестьян — выходцев из центральных российских губерний. Госпожа Осокина построила в Рябаше каменную церковь на два престола. Главный был освящен  в честь святого пророка Ильи, второй, в приделе – в честь Рождества Христова. Новая церковь дала название селу – Ильинское, - ставшему центром Ильинской волости Белебеевского уезда. Приход состоял из села и тринадцати деревень – всего «четыре тысячи душ обоего пола». Славная история церкви продлилась целое столетие, вплоть до закрытия храма в 1929 году. Когда-то Ильинское - Рябаш славилось своей благоустроенностью и процветанием – теперь православные по всей России узнают о нем из списка новомучеников и исповедников, причисленных к лику святых Юбилейным Архиерейским собором в 2000 году.      </vt:lpstr>
      <vt:lpstr>Осокина проявляла немалую заботу о селе, его жителях и храме. По свидетельству некоторых исследователей, на нужды церкви помещица давала сто рублей в год ассигнациями и сто четвертей хлеба. В 1849 году настоятелем Ильинского храма стал соборный протоиерей Василий Никанорович Сперанский. Этот замечательный человек много сделал для развития народного образования в Белебее и Стерлитамаке. Он организовал первую инородческую школу, содержавшуюся на его средства, перевел на марийский язык Евангелие. Была открыта школа и в Ильинском. Отец Василий заботился не только о духовном просвещении народа. Кроме Закона Божия ученикам преподавались гражданская история, литература, грамматика, арифметика, рукоделие. Кроме того, Сперанский заведовал тюремными часовнями в Белебее и Стерлитамаке.</vt:lpstr>
      <vt:lpstr>Последний настоятель Мефодий Григорьевич Попов — будущий иеромонах Максим — родился в большой зажиточной семье мордовских крестьян. В начале 1900-х годов он венчался и устроил свою семейную жизнь в глубоко православном духе. Но мирное течение жизни молодой семьи Поповых прервала революция. Потеряв землю и хутор, а также жену и отца, Мефодий Григорьевич дал обет безбрачия. В 1926 году управляющий Уфимской епархией епископ Давлекановский Иоанн (Поярков) постриг его в монашество с именем Максим и возвел в священнический сан. Свое служение отец Максим начал в Сергиевском женском монастыре, в десяти километрах от Белебея. Но длилось оно недолго. Власти закрыли монастырь и организовали в нем колонию для беспризорных. Остаться для службы в храме разрешили только отцу Максиму с его детьми и десяти монахиням. Ютились они в двух сторожках при храме. Крестьяне из окрестных деревень привозили дрова и скудные припасы, матушки готовили пищу на костре. Такая жизнь, полная испытаний и скорбей, продлилась два года. Когда храм закрыли, отца Максима отправили служить в Пророко-Ильинскую церковь села Рябаш. Постоянного жилья у него не было. Жить приходилось у верующих крестьян, переходя из дома в дом. Прихожане запомнили его строгим постником и добрым пастырем. </vt:lpstr>
      <vt:lpstr>Отца Максима и одну из монахинь арестовали по заявлению корреспондента златоустовской газеты «Пролетарская мысль». Власти задумали провести грандиозную провокацию со всенародным отречением священнослужителя от Бога, но он решительно отказался от такой затеи. 25 октября 1931 года тройка при ПП ОГПУ по Башкирской АССР осудила арестантов за «антисоветскую агитацию». Из обвинительного заключения: «В обостренной классовой борьбе в деревне на базе сплошной коллективизации священник Попов М. Г. и монашка Шестаева Е. В. вели систематическую антисоветскую агитацию среди крестьян деревни Рябаш и окружающих населенных пунктов, направленную, главным образом, против колхозного строительства. Своей агитацией они сумели добиться массового выхода из колхоза. Священник виновным себя не признал». Местом заключения иеромонаха Максима стал лагерь в Холмогорском районе Архангельской области. Весной 1934 года во время разлива Северной Двины лагерь затопило, многие заключенные погибли. Отец Максим тяжело заболел. Администрация лагеря разрешила забрать умирающего домой, но приехать за ним было некому да и не на что. Преподобномученик Максим отошел ко Господу в доме верующего крестьянина в деревушке рядом с лагерем. Похоронили его на сельском кладбище по христианскому обычаю. </vt:lpstr>
      <vt:lpstr>С 1931 года храм больше не открывался. Постепенно стало умирать и село. Ильинское-Рябаш и часть деревень исчезли во времена хрущевских сельскохозяйственных проектов вместе с сотнями других «неперспективных» сел и деревень. Храм пришел в полное запустение. Чьи-то безжалостные руки вырвали оконные рамы и решетки, сняли двери, сорвали крышу. Открытый всем ветрам и ливням, храм стал быстро разрушаться.</vt:lpstr>
      <vt:lpstr>Но погибнуть ему было не дано. В 2005 году по благословению владыки Никона, архиепископа Уфимского и Стерлитамакского, Рябаш был передан в качестве подворья женскому монастырю в честь святых Царственных  Страстотерпцев. Восстановлением храма занялись практически сразу же.</vt:lpstr>
      <vt:lpstr>Установили окна, двери, решетки, сделали временную кровлю, чтобы предотвратить дальнейшее разрушение. В 2006 году взялись ремонтировать треснувшие стены и восстанавливать фундамент</vt:lpstr>
      <vt:lpstr>В алтаре восстановлена черновая штукатурка, восстановлены в первоначальных размерах солея и амвон. </vt:lpstr>
      <vt:lpstr>Уже 7 год церковью и монастырем  заведует мать настоятельница Игумения Иосифа. Очень доброжелательный и светлый человек. Она очень помогла нам  разобраться в истории церкви. Рассказала нам много интересного что не могло поместится в наше слайд-шоу.</vt:lpstr>
      <vt:lpstr>А вот такая красота и чистота сейчас в церкви. Она  на данный момент действующая, там проходят службы, утренняя и вечерняя  молитвы.</vt:lpstr>
      <vt:lpstr>Илья пророк в честь его храм</vt:lpstr>
      <vt:lpstr>Иконы находящиеся в церкви   Суханова Е. Я. росла в глубоко верующей семье. По принуждению отца вышла замуж. Впоследствии муж погиб в русско-турецкой войне, сын погиб на охоте. Спустя время, после смерти близких, пришла в Покрово-Эннатский монастырь, приняв постриг в мантию с именем Евникия. Неоднократно она ходила пешком в Иерусалим. Последний раз — в 1912 году. Большое впечатление в Иерусалиме на неё произвело схождение благодатного огня. Близ монастыря монахиня нашла источник, от воды которого люди стали получать исцеление. Позже у источника был построен скит с часовней в честь Пресвятой Троицы. В 1919 году матушка Евникия приняла великую схиму с именем Зосима. Постриг совершил епископ Андрей (Ухтомский). После принятия великой схимы мать Евкимия постоянно спала в кипарисовом гробу, привезенном из Иерусалима. В 1923 году монастырь был закрыт и Зосима поселилась в селе Ново-Архангеловка. К матушке Зосиме постоянно приезжало множество народу из Уфимской, Челябинской, Самарской и Саратовской областей. Люди несли ей свои заботы, недуги, заболевания. Всем она помогала словами утешения, исцеляла их недуги. Прожила схимонахиня Зосима Эннатская 115 лет. Скончалась в селе Сенцовка Шарлыкского района Оренбургской области.  </vt:lpstr>
      <vt:lpstr>Иконы находящиеся в церкви  Тихвинская икона пресвятой богородицы  Тихвинская икона Божией Матери, искренне почитаемая в православной церкви, появилась на свет в 1383 году. По словам предания, создателем этого чуда, считающегося сверстницей Пресвятой Богородицы, называют евангелиста по имени Лука. Лик Тихвинской Иконы Божией Матери великое число раз вдохновлял и поражал верующих людей чудодейственными знамениями и свойствами. Значение святого образа было велико, поэтому на подаяния народа в ее честь возвели монастырь и храм. Первое появление изображения в предании датируется 1383 годом. В рукописных сказаниях того времени говориться, что лик святой девы шествовал по селениям на руках ангелов и представал перед взором восторженного населения. Своё шествие она остановила на берегу реки Тихвинка. Чудотворная сила определяется тем фактом, что образ возникал в малообжитых землях, где не было христианства. Предание гласит, что на берегу Тихвинки построили деревянный храм Успения Богородицы, где своё пристанище нашёл этот святой образ. Летопись утверждает о трёх случаях пожаров в самой церкви, однако, изображение совсем не пострадало. Этот чудотворный лик, по словам истории, перебирался из городов, где боролись против иконописи, в благоприятные места. После взятия Константинополя турецкими войсками, икона нашла новый удел — Святую Русь. С этих времён поднялся статус славянского государства. </vt:lpstr>
      <vt:lpstr>Вознесение господне</vt:lpstr>
      <vt:lpstr>Иконы находящиеся в церкви     Икона Божией Матери Неопалимая Купина относится к числу ветхозаветных прообразов лика Богоматери. Эта Покровительница олицетворяла собой не только безгреховное зачатие Защитницы Иисуса от Святого Духа, но также и прообраз Небесной Царицы, которая была рождена на греховной земле, но осталась не подневольной к прегрешениям. Чудотворная святыня способна защищать от молний, пожаров, грабителей и других преступников. Еще с давних пор христиане приходили молиться Царице Небесной, чтобы так помогла разрешить сложные жизненные ситуации. </vt:lpstr>
      <vt:lpstr>Иконы находящиеся в церкви   Варвара скворчихинская  По неизреченной своей милости, сподобил Господь уфимской земле во времена воинствующего безбожия обрести великую исповедницу веры , подвижницу духа. Имя ее  - Варвара Васильевна Архангельская.  Родилась  она 20 ноября 1890 года в семье скромного сельского священника. Вареньке  едва минуло два годика когда умерла ее мама, а 9 апреля 1897 года умер папа, отец Василий. Около 12 лет  ее привезли в Уфу поступать в епархиальное женское училище, и по результатам выпускных испытаний в июне 1909 года Варвара Архангельская была признана окончившей «Полный учебный курс епархиального училища на звание домашней учительницы» и получила аттестат. До 1924 года Варвара Васильевна работала в разных школах, а в 1924 году учительницу перевели в Кандаурскую школу  Стерлитамакского кантона, в 1925-1926 г.г. Направили в Новониколаевку Скворчихинского сельсовета того же кантона, но осталась она в Скворчихе. В селе ее уважали, называли по имени, отчеству. Учеников она любила, и они были к ней привязаны. Обычная жизнь Варвары Васильевны окончилась в 1929 году. В обучении детей вере и молитве исповедница видела иполнение долга перед богом. Однажды директор школы объявил об ее увольнении. </vt:lpstr>
      <vt:lpstr>  Более 35 лет подвизалась подвижница в затворе. Варвара с первых лет ухода в затвор принимала людей, требующих помощи и совета, совершала свой подвиг в тяжкое время гонений на Церковь, противостояла неверию и безбожию. Носила Варвара старенькую фуфайку, хлопчатобумажное платье и чулки. Одежда была простая, чёрная, на ногах — резиновые калоши, иногда летом в жару надевала валенки. Одежду она носила всегда одну и ту же, не стирала её, сама не мылась, не расчёсывалась. На голове у затворницы была косыночка или тряпица. Много лет подвижница жила в полной темноте, почти не выходя на свет Божий. Днём подвижница молилась в сарае, ночами несла подвиг молитвенных бдений. На ночную молитву выходила к своему родничку. За все годы затвора блаженная ни разу не была в церкви, однако, ни от церкви, ни от её таинств и традиций блаженная не отходила. Она причащалась и неоднократно теми священниками, которые посещали её в затворе. Народное почитание блаженной с годами не ослабело. В 2000 году по благословению Святейшего Патриарха Московского и всея Руси Алексия II состоялось обретение мощей Варвары Скворчихинской, ныне они находятся в Богородице-Тихвинской женском монастыре поселка Приютово Белебеевского района Республики Башкортостан.  </vt:lpstr>
      <vt:lpstr>Славная история села продлилась целое столетие. Когда-то Ильинское-Рябаш отличалось своей благоустроенностью и процветанием. Теперь многие узнают о нем благодаря списку новомучеников и исповедников, причисленных к лику православных святых Юбилейным Архиерейским собором в 2000 году.  </vt:lpstr>
      <vt:lpstr>Монахини монастыря во главе с настоятельницей монастыря матушкой Евтропией возрождают не только храм, но и святые источники Иоана Предтечи, находящиеся недалеко от церкви. Основная святыня – святой источник Тихвинской Божьей Матери. </vt:lpstr>
      <vt:lpstr>Отреставрированный и ухоженный  источник свв. Царственных Страстотерпцев  на территории монастыря </vt:lpstr>
      <vt:lpstr> В километре от него еще один источник Пророка Ильи. </vt:lpstr>
      <vt:lpstr>Презентация PowerPoint</vt:lpstr>
      <vt:lpstr>Презентация PowerPoint</vt:lpstr>
      <vt:lpstr>Спасибо за внимание!  д. Малиновка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Admin-PC</cp:lastModifiedBy>
  <cp:revision>55</cp:revision>
  <dcterms:created xsi:type="dcterms:W3CDTF">2018-10-19T12:24:30Z</dcterms:created>
  <dcterms:modified xsi:type="dcterms:W3CDTF">2018-12-18T09:55:55Z</dcterms:modified>
</cp:coreProperties>
</file>